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ags/tag8.xml" ContentType="application/vnd.openxmlformats-officedocument.presentationml.tags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ags/tag16.xml" ContentType="application/vnd.openxmlformats-officedocument.presentationml.tags+xml"/>
  <Override PartName="/ppt/tags/tag14.xml" ContentType="application/vnd.openxmlformats-officedocument.presentationml.tags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tags/tag5.xml" ContentType="application/vnd.openxmlformats-officedocument.presentationml.tag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ags/tag3.xml" ContentType="application/vnd.openxmlformats-officedocument.presentationml.tags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ags/tag6.xml" ContentType="application/vnd.openxmlformats-officedocument.presentationml.tags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tags/tag18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51" r:id="rId2"/>
    <p:sldMasterId id="2147483766" r:id="rId3"/>
    <p:sldMasterId id="2147483778" r:id="rId4"/>
  </p:sldMasterIdLst>
  <p:notesMasterIdLst>
    <p:notesMasterId r:id="rId19"/>
  </p:notesMasterIdLst>
  <p:sldIdLst>
    <p:sldId id="256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7" r:id="rId17"/>
    <p:sldId id="278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4E4E76"/>
    <a:srgbClr val="33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762" autoAdjust="0"/>
  </p:normalViewPr>
  <p:slideViewPr>
    <p:cSldViewPr>
      <p:cViewPr varScale="1">
        <p:scale>
          <a:sx n="76" d="100"/>
          <a:sy n="76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51B7BE-37D2-4CED-A328-16B5984BD180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841C0E-241A-4B06-97BC-96989EAE10CD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smtClean="0"/>
            <a:t>Margin of Excellence</a:t>
          </a:r>
          <a:endParaRPr lang="en-US" dirty="0"/>
        </a:p>
      </dgm:t>
    </dgm:pt>
    <dgm:pt modelId="{7FF3CD3F-734C-4BCD-8E20-D5170DD90657}" type="parTrans" cxnId="{0C716BAC-9F25-4723-8A35-15C6A50FC63F}">
      <dgm:prSet/>
      <dgm:spPr/>
      <dgm:t>
        <a:bodyPr/>
        <a:lstStyle/>
        <a:p>
          <a:endParaRPr lang="en-US"/>
        </a:p>
      </dgm:t>
    </dgm:pt>
    <dgm:pt modelId="{49D0299A-8C31-45DA-88F3-F948AD7CD240}" type="sibTrans" cxnId="{0C716BAC-9F25-4723-8A35-15C6A50FC63F}">
      <dgm:prSet/>
      <dgm:spPr/>
      <dgm:t>
        <a:bodyPr/>
        <a:lstStyle/>
        <a:p>
          <a:endParaRPr lang="en-US"/>
        </a:p>
      </dgm:t>
    </dgm:pt>
    <dgm:pt modelId="{9CAF29AC-5FAC-45F1-B02D-1EECEA67AE27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Vision</a:t>
          </a:r>
          <a:endParaRPr lang="en-US" dirty="0"/>
        </a:p>
      </dgm:t>
    </dgm:pt>
    <dgm:pt modelId="{E392E34C-0FB4-4310-B3F6-4D3EB56BE5BE}" type="parTrans" cxnId="{99B6B295-991D-4222-AF94-7578EA059229}">
      <dgm:prSet/>
      <dgm:spPr/>
      <dgm:t>
        <a:bodyPr/>
        <a:lstStyle/>
        <a:p>
          <a:endParaRPr lang="en-US"/>
        </a:p>
      </dgm:t>
    </dgm:pt>
    <dgm:pt modelId="{FCD20894-9F85-400E-8A71-493CB17268C3}" type="sibTrans" cxnId="{99B6B295-991D-4222-AF94-7578EA059229}">
      <dgm:prSet/>
      <dgm:spPr/>
      <dgm:t>
        <a:bodyPr/>
        <a:lstStyle/>
        <a:p>
          <a:endParaRPr lang="en-US"/>
        </a:p>
      </dgm:t>
    </dgm:pt>
    <dgm:pt modelId="{1EB1C87C-CA52-465D-8076-270182752D54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Mission</a:t>
          </a:r>
          <a:endParaRPr lang="en-US" dirty="0"/>
        </a:p>
      </dgm:t>
    </dgm:pt>
    <dgm:pt modelId="{8B9132E4-66C0-4B05-B01E-42FF35E1ED72}" type="parTrans" cxnId="{0FD081BD-5804-40EF-BFA7-7B744BD4B5AE}">
      <dgm:prSet/>
      <dgm:spPr/>
      <dgm:t>
        <a:bodyPr/>
        <a:lstStyle/>
        <a:p>
          <a:endParaRPr lang="en-US"/>
        </a:p>
      </dgm:t>
    </dgm:pt>
    <dgm:pt modelId="{71BD565D-8311-4472-BAED-133F9BBD15A9}" type="sibTrans" cxnId="{0FD081BD-5804-40EF-BFA7-7B744BD4B5AE}">
      <dgm:prSet/>
      <dgm:spPr/>
      <dgm:t>
        <a:bodyPr/>
        <a:lstStyle/>
        <a:p>
          <a:endParaRPr lang="en-US"/>
        </a:p>
      </dgm:t>
    </dgm:pt>
    <dgm:pt modelId="{B483CFE9-89E8-496C-939F-A624599B4352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dirty="0" smtClean="0">
              <a:solidFill>
                <a:schemeClr val="accent1"/>
              </a:solidFill>
            </a:rPr>
            <a:t>Core</a:t>
          </a:r>
          <a:endParaRPr lang="en-US" dirty="0">
            <a:solidFill>
              <a:schemeClr val="accent1"/>
            </a:solidFill>
          </a:endParaRPr>
        </a:p>
      </dgm:t>
    </dgm:pt>
    <dgm:pt modelId="{30FA0BFB-4281-468C-8474-38E96EB92300}" type="parTrans" cxnId="{C4917614-157E-4983-9F5E-523891C435D3}">
      <dgm:prSet/>
      <dgm:spPr/>
      <dgm:t>
        <a:bodyPr/>
        <a:lstStyle/>
        <a:p>
          <a:endParaRPr lang="en-US"/>
        </a:p>
      </dgm:t>
    </dgm:pt>
    <dgm:pt modelId="{4F718BA5-B51C-458A-BC5E-E4DEF3F75C12}" type="sibTrans" cxnId="{C4917614-157E-4983-9F5E-523891C435D3}">
      <dgm:prSet/>
      <dgm:spPr/>
      <dgm:t>
        <a:bodyPr/>
        <a:lstStyle/>
        <a:p>
          <a:endParaRPr lang="en-US"/>
        </a:p>
      </dgm:t>
    </dgm:pt>
    <dgm:pt modelId="{FE46127B-DEE3-4A6D-841F-9A41DDE22DC6}" type="pres">
      <dgm:prSet presAssocID="{7C51B7BE-37D2-4CED-A328-16B5984BD180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D35ADD-9AF0-4D16-80E9-7C30D33D3993}" type="pres">
      <dgm:prSet presAssocID="{7C51B7BE-37D2-4CED-A328-16B5984BD180}" presName="comp1" presStyleCnt="0"/>
      <dgm:spPr/>
      <dgm:t>
        <a:bodyPr/>
        <a:lstStyle/>
        <a:p>
          <a:endParaRPr lang="en-US"/>
        </a:p>
      </dgm:t>
    </dgm:pt>
    <dgm:pt modelId="{4956524A-66B8-496A-A6F5-253A26D0005C}" type="pres">
      <dgm:prSet presAssocID="{7C51B7BE-37D2-4CED-A328-16B5984BD180}" presName="circle1" presStyleLbl="node1" presStyleIdx="0" presStyleCnt="4"/>
      <dgm:spPr/>
      <dgm:t>
        <a:bodyPr/>
        <a:lstStyle/>
        <a:p>
          <a:endParaRPr lang="en-US"/>
        </a:p>
      </dgm:t>
    </dgm:pt>
    <dgm:pt modelId="{6135C8D2-F901-450E-80AA-616434FAD6F9}" type="pres">
      <dgm:prSet presAssocID="{7C51B7BE-37D2-4CED-A328-16B5984BD180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E79F97-C867-4B2C-8DE9-FC5BB76CF723}" type="pres">
      <dgm:prSet presAssocID="{7C51B7BE-37D2-4CED-A328-16B5984BD180}" presName="comp2" presStyleCnt="0"/>
      <dgm:spPr/>
      <dgm:t>
        <a:bodyPr/>
        <a:lstStyle/>
        <a:p>
          <a:endParaRPr lang="en-US"/>
        </a:p>
      </dgm:t>
    </dgm:pt>
    <dgm:pt modelId="{945ECC26-6042-4AED-960F-FC5B5ED0CDE9}" type="pres">
      <dgm:prSet presAssocID="{7C51B7BE-37D2-4CED-A328-16B5984BD180}" presName="circle2" presStyleLbl="node1" presStyleIdx="1" presStyleCnt="4" custScaleX="87121" custScaleY="84849" custLinFactNeighborY="-9470"/>
      <dgm:spPr/>
      <dgm:t>
        <a:bodyPr/>
        <a:lstStyle/>
        <a:p>
          <a:endParaRPr lang="en-US"/>
        </a:p>
      </dgm:t>
    </dgm:pt>
    <dgm:pt modelId="{9EC490D5-FACD-4DAF-9CE2-923073F497D8}" type="pres">
      <dgm:prSet presAssocID="{7C51B7BE-37D2-4CED-A328-16B5984BD180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10CDA6-D2C4-4F90-A104-7FD4EDD6F3F7}" type="pres">
      <dgm:prSet presAssocID="{7C51B7BE-37D2-4CED-A328-16B5984BD180}" presName="comp3" presStyleCnt="0"/>
      <dgm:spPr/>
      <dgm:t>
        <a:bodyPr/>
        <a:lstStyle/>
        <a:p>
          <a:endParaRPr lang="en-US"/>
        </a:p>
      </dgm:t>
    </dgm:pt>
    <dgm:pt modelId="{2F5642FA-7ACD-41B8-AB13-82456FB0D86C}" type="pres">
      <dgm:prSet presAssocID="{7C51B7BE-37D2-4CED-A328-16B5984BD180}" presName="circle3" presStyleLbl="node1" presStyleIdx="2" presStyleCnt="4" custScaleX="65657" custScaleY="66667" custLinFactNeighborY="-26263"/>
      <dgm:spPr/>
      <dgm:t>
        <a:bodyPr/>
        <a:lstStyle/>
        <a:p>
          <a:endParaRPr lang="en-US"/>
        </a:p>
      </dgm:t>
    </dgm:pt>
    <dgm:pt modelId="{CD41668D-3A19-4175-9904-1D189632A847}" type="pres">
      <dgm:prSet presAssocID="{7C51B7BE-37D2-4CED-A328-16B5984BD180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D214A0-452D-474F-8A60-5B12AFA6736B}" type="pres">
      <dgm:prSet presAssocID="{7C51B7BE-37D2-4CED-A328-16B5984BD180}" presName="comp4" presStyleCnt="0"/>
      <dgm:spPr/>
      <dgm:t>
        <a:bodyPr/>
        <a:lstStyle/>
        <a:p>
          <a:endParaRPr lang="en-US"/>
        </a:p>
      </dgm:t>
    </dgm:pt>
    <dgm:pt modelId="{0D768CE7-227E-47EA-B086-14B35538ECFA}" type="pres">
      <dgm:prSet presAssocID="{7C51B7BE-37D2-4CED-A328-16B5984BD180}" presName="circle4" presStyleLbl="node1" presStyleIdx="3" presStyleCnt="4" custScaleX="45455" custScaleY="43940" custLinFactNeighborY="-62879"/>
      <dgm:spPr/>
      <dgm:t>
        <a:bodyPr/>
        <a:lstStyle/>
        <a:p>
          <a:endParaRPr lang="en-US"/>
        </a:p>
      </dgm:t>
    </dgm:pt>
    <dgm:pt modelId="{20D027AF-7D14-416C-93A6-315E16D3E3C3}" type="pres">
      <dgm:prSet presAssocID="{7C51B7BE-37D2-4CED-A328-16B5984BD180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FE3000-1789-40F0-B912-AD324E25E090}" type="presOf" srcId="{B483CFE9-89E8-496C-939F-A624599B4352}" destId="{0D768CE7-227E-47EA-B086-14B35538ECFA}" srcOrd="0" destOrd="0" presId="urn:microsoft.com/office/officeart/2005/8/layout/venn2"/>
    <dgm:cxn modelId="{0FD081BD-5804-40EF-BFA7-7B744BD4B5AE}" srcId="{7C51B7BE-37D2-4CED-A328-16B5984BD180}" destId="{1EB1C87C-CA52-465D-8076-270182752D54}" srcOrd="2" destOrd="0" parTransId="{8B9132E4-66C0-4B05-B01E-42FF35E1ED72}" sibTransId="{71BD565D-8311-4472-BAED-133F9BBD15A9}"/>
    <dgm:cxn modelId="{C4917614-157E-4983-9F5E-523891C435D3}" srcId="{7C51B7BE-37D2-4CED-A328-16B5984BD180}" destId="{B483CFE9-89E8-496C-939F-A624599B4352}" srcOrd="3" destOrd="0" parTransId="{30FA0BFB-4281-468C-8474-38E96EB92300}" sibTransId="{4F718BA5-B51C-458A-BC5E-E4DEF3F75C12}"/>
    <dgm:cxn modelId="{684EADCE-77AB-4094-8694-3DA3422FBDC4}" type="presOf" srcId="{1EB1C87C-CA52-465D-8076-270182752D54}" destId="{CD41668D-3A19-4175-9904-1D189632A847}" srcOrd="1" destOrd="0" presId="urn:microsoft.com/office/officeart/2005/8/layout/venn2"/>
    <dgm:cxn modelId="{D07CACD7-3292-48BE-A73A-5FD87BCAF479}" type="presOf" srcId="{1EB1C87C-CA52-465D-8076-270182752D54}" destId="{2F5642FA-7ACD-41B8-AB13-82456FB0D86C}" srcOrd="0" destOrd="0" presId="urn:microsoft.com/office/officeart/2005/8/layout/venn2"/>
    <dgm:cxn modelId="{B5105C57-35FB-4AF0-96C0-623775B42056}" type="presOf" srcId="{B483CFE9-89E8-496C-939F-A624599B4352}" destId="{20D027AF-7D14-416C-93A6-315E16D3E3C3}" srcOrd="1" destOrd="0" presId="urn:microsoft.com/office/officeart/2005/8/layout/venn2"/>
    <dgm:cxn modelId="{99B6B295-991D-4222-AF94-7578EA059229}" srcId="{7C51B7BE-37D2-4CED-A328-16B5984BD180}" destId="{9CAF29AC-5FAC-45F1-B02D-1EECEA67AE27}" srcOrd="1" destOrd="0" parTransId="{E392E34C-0FB4-4310-B3F6-4D3EB56BE5BE}" sibTransId="{FCD20894-9F85-400E-8A71-493CB17268C3}"/>
    <dgm:cxn modelId="{781FF7F0-F85B-42CE-8D1B-6665EBE17864}" type="presOf" srcId="{06841C0E-241A-4B06-97BC-96989EAE10CD}" destId="{6135C8D2-F901-450E-80AA-616434FAD6F9}" srcOrd="1" destOrd="0" presId="urn:microsoft.com/office/officeart/2005/8/layout/venn2"/>
    <dgm:cxn modelId="{0C716BAC-9F25-4723-8A35-15C6A50FC63F}" srcId="{7C51B7BE-37D2-4CED-A328-16B5984BD180}" destId="{06841C0E-241A-4B06-97BC-96989EAE10CD}" srcOrd="0" destOrd="0" parTransId="{7FF3CD3F-734C-4BCD-8E20-D5170DD90657}" sibTransId="{49D0299A-8C31-45DA-88F3-F948AD7CD240}"/>
    <dgm:cxn modelId="{D9BC5B80-D571-4E75-BA01-8124BDB16845}" type="presOf" srcId="{06841C0E-241A-4B06-97BC-96989EAE10CD}" destId="{4956524A-66B8-496A-A6F5-253A26D0005C}" srcOrd="0" destOrd="0" presId="urn:microsoft.com/office/officeart/2005/8/layout/venn2"/>
    <dgm:cxn modelId="{F057F72A-5BB6-4F97-B2C8-84E2A8D73101}" type="presOf" srcId="{9CAF29AC-5FAC-45F1-B02D-1EECEA67AE27}" destId="{945ECC26-6042-4AED-960F-FC5B5ED0CDE9}" srcOrd="0" destOrd="0" presId="urn:microsoft.com/office/officeart/2005/8/layout/venn2"/>
    <dgm:cxn modelId="{0FC6B16D-01A9-4063-B95C-A7756D3D2256}" type="presOf" srcId="{7C51B7BE-37D2-4CED-A328-16B5984BD180}" destId="{FE46127B-DEE3-4A6D-841F-9A41DDE22DC6}" srcOrd="0" destOrd="0" presId="urn:microsoft.com/office/officeart/2005/8/layout/venn2"/>
    <dgm:cxn modelId="{593A0BA9-E248-4494-ADBE-8A8C6BFEDD84}" type="presOf" srcId="{9CAF29AC-5FAC-45F1-B02D-1EECEA67AE27}" destId="{9EC490D5-FACD-4DAF-9CE2-923073F497D8}" srcOrd="1" destOrd="0" presId="urn:microsoft.com/office/officeart/2005/8/layout/venn2"/>
    <dgm:cxn modelId="{3A03F694-60B3-46BF-B51A-5B6B74AF55B1}" type="presParOf" srcId="{FE46127B-DEE3-4A6D-841F-9A41DDE22DC6}" destId="{7AD35ADD-9AF0-4D16-80E9-7C30D33D3993}" srcOrd="0" destOrd="0" presId="urn:microsoft.com/office/officeart/2005/8/layout/venn2"/>
    <dgm:cxn modelId="{CEC82031-4F1C-40E6-9EE3-3E15C53960E8}" type="presParOf" srcId="{7AD35ADD-9AF0-4D16-80E9-7C30D33D3993}" destId="{4956524A-66B8-496A-A6F5-253A26D0005C}" srcOrd="0" destOrd="0" presId="urn:microsoft.com/office/officeart/2005/8/layout/venn2"/>
    <dgm:cxn modelId="{FFE7C533-40F5-4280-8F79-777873DEE68C}" type="presParOf" srcId="{7AD35ADD-9AF0-4D16-80E9-7C30D33D3993}" destId="{6135C8D2-F901-450E-80AA-616434FAD6F9}" srcOrd="1" destOrd="0" presId="urn:microsoft.com/office/officeart/2005/8/layout/venn2"/>
    <dgm:cxn modelId="{871B6A8E-1A86-4C97-854B-788C38816633}" type="presParOf" srcId="{FE46127B-DEE3-4A6D-841F-9A41DDE22DC6}" destId="{06E79F97-C867-4B2C-8DE9-FC5BB76CF723}" srcOrd="1" destOrd="0" presId="urn:microsoft.com/office/officeart/2005/8/layout/venn2"/>
    <dgm:cxn modelId="{B20D09AC-F971-4525-A03C-D93128C44085}" type="presParOf" srcId="{06E79F97-C867-4B2C-8DE9-FC5BB76CF723}" destId="{945ECC26-6042-4AED-960F-FC5B5ED0CDE9}" srcOrd="0" destOrd="0" presId="urn:microsoft.com/office/officeart/2005/8/layout/venn2"/>
    <dgm:cxn modelId="{919CCB73-3C79-4FDE-B059-2F8FECCC03DD}" type="presParOf" srcId="{06E79F97-C867-4B2C-8DE9-FC5BB76CF723}" destId="{9EC490D5-FACD-4DAF-9CE2-923073F497D8}" srcOrd="1" destOrd="0" presId="urn:microsoft.com/office/officeart/2005/8/layout/venn2"/>
    <dgm:cxn modelId="{952A13D5-207A-407E-90B3-A05702290F13}" type="presParOf" srcId="{FE46127B-DEE3-4A6D-841F-9A41DDE22DC6}" destId="{AE10CDA6-D2C4-4F90-A104-7FD4EDD6F3F7}" srcOrd="2" destOrd="0" presId="urn:microsoft.com/office/officeart/2005/8/layout/venn2"/>
    <dgm:cxn modelId="{6FD115CC-4700-4807-8080-F9DFD2185604}" type="presParOf" srcId="{AE10CDA6-D2C4-4F90-A104-7FD4EDD6F3F7}" destId="{2F5642FA-7ACD-41B8-AB13-82456FB0D86C}" srcOrd="0" destOrd="0" presId="urn:microsoft.com/office/officeart/2005/8/layout/venn2"/>
    <dgm:cxn modelId="{D2DA7BB5-01AD-4B10-A842-6D048C4F64E2}" type="presParOf" srcId="{AE10CDA6-D2C4-4F90-A104-7FD4EDD6F3F7}" destId="{CD41668D-3A19-4175-9904-1D189632A847}" srcOrd="1" destOrd="0" presId="urn:microsoft.com/office/officeart/2005/8/layout/venn2"/>
    <dgm:cxn modelId="{6566F4FB-D4BD-42EF-AD79-DDF00710126D}" type="presParOf" srcId="{FE46127B-DEE3-4A6D-841F-9A41DDE22DC6}" destId="{07D214A0-452D-474F-8A60-5B12AFA6736B}" srcOrd="3" destOrd="0" presId="urn:microsoft.com/office/officeart/2005/8/layout/venn2"/>
    <dgm:cxn modelId="{321D0EDB-E87A-4A13-BE55-CCDD43FEA840}" type="presParOf" srcId="{07D214A0-452D-474F-8A60-5B12AFA6736B}" destId="{0D768CE7-227E-47EA-B086-14B35538ECFA}" srcOrd="0" destOrd="0" presId="urn:microsoft.com/office/officeart/2005/8/layout/venn2"/>
    <dgm:cxn modelId="{7AE0CAA4-AB45-47CC-8FFE-1933E47020F1}" type="presParOf" srcId="{07D214A0-452D-474F-8A60-5B12AFA6736B}" destId="{20D027AF-7D14-416C-93A6-315E16D3E3C3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56524A-66B8-496A-A6F5-253A26D0005C}">
      <dsp:nvSpPr>
        <dsp:cNvPr id="0" name=""/>
        <dsp:cNvSpPr/>
      </dsp:nvSpPr>
      <dsp:spPr>
        <a:xfrm>
          <a:off x="914400" y="0"/>
          <a:ext cx="5029199" cy="5029199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Margin of Excellence</a:t>
          </a:r>
          <a:endParaRPr lang="en-US" sz="1500" kern="1200" dirty="0"/>
        </a:p>
      </dsp:txBody>
      <dsp:txXfrm>
        <a:off x="2725917" y="251459"/>
        <a:ext cx="1406164" cy="754380"/>
      </dsp:txXfrm>
    </dsp:sp>
    <dsp:sp modelId="{945ECC26-6042-4AED-960F-FC5B5ED0CDE9}">
      <dsp:nvSpPr>
        <dsp:cNvPr id="0" name=""/>
        <dsp:cNvSpPr/>
      </dsp:nvSpPr>
      <dsp:spPr>
        <a:xfrm>
          <a:off x="1676404" y="929617"/>
          <a:ext cx="3505191" cy="3413780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Vision</a:t>
          </a:r>
          <a:endParaRPr lang="en-US" sz="1500" kern="1200" dirty="0"/>
        </a:p>
      </dsp:txBody>
      <dsp:txXfrm>
        <a:off x="2816467" y="1134444"/>
        <a:ext cx="1225064" cy="614480"/>
      </dsp:txXfrm>
    </dsp:sp>
    <dsp:sp modelId="{2F5642FA-7ACD-41B8-AB13-82456FB0D86C}">
      <dsp:nvSpPr>
        <dsp:cNvPr id="0" name=""/>
        <dsp:cNvSpPr/>
      </dsp:nvSpPr>
      <dsp:spPr>
        <a:xfrm>
          <a:off x="2438393" y="1722103"/>
          <a:ext cx="1981213" cy="2011690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Mission</a:t>
          </a:r>
          <a:endParaRPr lang="en-US" sz="1500" kern="1200" dirty="0"/>
        </a:p>
      </dsp:txBody>
      <dsp:txXfrm>
        <a:off x="2967377" y="1872980"/>
        <a:ext cx="923245" cy="452630"/>
      </dsp:txXfrm>
    </dsp:sp>
    <dsp:sp modelId="{0D768CE7-227E-47EA-B086-14B35538ECFA}">
      <dsp:nvSpPr>
        <dsp:cNvPr id="0" name=""/>
        <dsp:cNvSpPr/>
      </dsp:nvSpPr>
      <dsp:spPr>
        <a:xfrm>
          <a:off x="2971795" y="2316469"/>
          <a:ext cx="914409" cy="883932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accent1"/>
              </a:solidFill>
            </a:rPr>
            <a:t>Core</a:t>
          </a:r>
          <a:endParaRPr lang="en-US" sz="1500" kern="1200" dirty="0">
            <a:solidFill>
              <a:schemeClr val="accent1"/>
            </a:solidFill>
          </a:endParaRPr>
        </a:p>
      </dsp:txBody>
      <dsp:txXfrm>
        <a:off x="3105707" y="2537452"/>
        <a:ext cx="646584" cy="4419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56D3AC-160A-45E1-8240-6B00CD0D3D8C}" type="datetimeFigureOut">
              <a:rPr lang="en-US"/>
              <a:pPr/>
              <a:t>12/7/2010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DFA3EC-E7C1-428F-8FAC-3D684DB1FFD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EE8485-7812-4942-AA22-C50A92E7CEE0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381B3-EF91-41F6-92EC-03206DA5F65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BFE05-D355-4ACA-B4BA-308CA0FB39D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381B3-EF91-41F6-92EC-03206DA5F65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381B3-EF91-41F6-92EC-03206DA5F65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Initial focus groups identified:</a:t>
            </a:r>
          </a:p>
          <a:p>
            <a:pPr marL="508744" indent="-508744">
              <a:buFont typeface="+mj-lt"/>
              <a:buAutoNum type="arabicPeriod"/>
            </a:pPr>
            <a:r>
              <a:rPr lang="en-US" dirty="0" smtClean="0"/>
              <a:t>Key characteristics of a 21</a:t>
            </a:r>
            <a:r>
              <a:rPr lang="en-US" baseline="30000" dirty="0" smtClean="0"/>
              <a:t>st</a:t>
            </a:r>
            <a:r>
              <a:rPr lang="en-US" dirty="0" smtClean="0"/>
              <a:t> C university</a:t>
            </a:r>
          </a:p>
          <a:p>
            <a:pPr marL="960960" lvl="1" indent="-508744"/>
            <a:r>
              <a:rPr lang="en-US" dirty="0" smtClean="0"/>
              <a:t>these became the core strategic principles of the Sustainable Academic Business Plan</a:t>
            </a:r>
          </a:p>
          <a:p>
            <a:pPr marL="508744" indent="-508744">
              <a:buFont typeface="+mj-lt"/>
              <a:buAutoNum type="arabicPeriod"/>
            </a:pPr>
            <a:r>
              <a:rPr lang="en-US" dirty="0" smtClean="0"/>
              <a:t>Key trends that the UW will encounter</a:t>
            </a:r>
          </a:p>
          <a:p>
            <a:pPr marL="904433" lvl="1" indent="-508744"/>
            <a:r>
              <a:rPr lang="en-US" dirty="0" smtClean="0"/>
              <a:t>initiatives launched in response</a:t>
            </a:r>
          </a:p>
          <a:p>
            <a:pPr marL="508744" indent="-508744">
              <a:buFont typeface="+mj-lt"/>
              <a:buAutoNum type="arabicPeriod"/>
            </a:pPr>
            <a:r>
              <a:rPr lang="en-US" dirty="0" smtClean="0"/>
              <a:t>The role of a public, research university in addressing the big issues facing society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381B3-EF91-41F6-92EC-03206DA5F65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381B3-EF91-41F6-92EC-03206DA5F65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381B3-EF91-41F6-92EC-03206DA5F65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 strategic goals – each of which has multiple ongoing or planned initiatives to achieve those goals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381B3-EF91-41F6-92EC-03206DA5F65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PEI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based on criteria and metrics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 starting point for conversations about the future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allows us to examine what we are doing now and how well it aligns to our mission and goals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helps identify opportunities for prioritization and strategic decision-making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OEI</a:t>
            </a:r>
          </a:p>
          <a:p>
            <a:pPr marL="282635" indent="-282635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goal of achieving operational excellence, reducing cost while enhancing quality</a:t>
            </a:r>
          </a:p>
          <a:p>
            <a:pPr marL="282635" indent="-282635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engages those doing the work in creative re-thinking of their work processes </a:t>
            </a:r>
          </a:p>
          <a:p>
            <a:pPr marL="282635" indent="-282635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rapid, transparent, data driven, accountable, holistic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381B3-EF91-41F6-92EC-03206DA5F65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381B3-EF91-41F6-92EC-03206DA5F65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khofmeister\Desktop\advancelogo.jpg"/>
          <p:cNvPicPr>
            <a:picLocks noChangeAspect="1" noChangeArrowheads="1"/>
          </p:cNvPicPr>
          <p:nvPr userDrawn="1"/>
        </p:nvPicPr>
        <p:blipFill>
          <a:blip r:embed="rId2" cstate="print"/>
          <a:srcRect b="23627"/>
          <a:stretch>
            <a:fillRect/>
          </a:stretch>
        </p:blipFill>
        <p:spPr bwMode="auto">
          <a:xfrm>
            <a:off x="457200" y="74613"/>
            <a:ext cx="17526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Documents and Settings\khofmeister\Desktop\advancelogo.jpg"/>
          <p:cNvPicPr>
            <a:picLocks noChangeAspect="1" noChangeArrowheads="1"/>
          </p:cNvPicPr>
          <p:nvPr userDrawn="1"/>
        </p:nvPicPr>
        <p:blipFill>
          <a:blip r:embed="rId3" cstate="print"/>
          <a:srcRect t="71841"/>
          <a:stretch>
            <a:fillRect/>
          </a:stretch>
        </p:blipFill>
        <p:spPr bwMode="auto">
          <a:xfrm>
            <a:off x="4876800" y="6380163"/>
            <a:ext cx="3792538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D860C1-51A8-4896-ACC2-1E22C962FB5C}" type="datetimeFigureOut">
              <a:rPr lang="en-US"/>
              <a:pPr/>
              <a:t>12/7/2010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1D39B-4C31-4DD5-AC6B-1F8B1A4F80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FA5CB-024E-4CC6-B868-439A3B444827}" type="datetimeFigureOut">
              <a:rPr lang="en-US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8529A-54EC-4AA1-B128-BCE73655FF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5B16-7550-4C88-89DE-6729E577594E}" type="datetime1">
              <a:rPr lang="en-US" smtClean="0"/>
              <a:pPr/>
              <a:t>12/7/2010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DAC6-7BAA-4D1C-BF90-2A8C9427FF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"/>
            <a:ext cx="2286000" cy="274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2y2d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286000" y="609600"/>
            <a:ext cx="2286000" cy="2743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Sustainable</a:t>
            </a:r>
            <a:r>
              <a:rPr lang="en-US" sz="1200" baseline="0" dirty="0" smtClean="0">
                <a:solidFill>
                  <a:schemeClr val="tx1"/>
                </a:solidFill>
              </a:rPr>
              <a:t> Academic Bus. Plan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572000" y="609600"/>
            <a:ext cx="2286000" cy="274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Organizational Effectiveness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858000" y="609600"/>
            <a:ext cx="2286000" cy="2743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Contacts / Resources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5B16-7550-4C88-89DE-6729E577594E}" type="datetime1">
              <a:rPr lang="en-US" smtClean="0"/>
              <a:pPr/>
              <a:t>12/7/2010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DAC6-7BAA-4D1C-BF90-2A8C9427FF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"/>
            <a:ext cx="2286000" cy="274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2y2d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286000" y="609600"/>
            <a:ext cx="2286000" cy="2743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Sustainable</a:t>
            </a:r>
            <a:r>
              <a:rPr lang="en-US" sz="1200" baseline="0" dirty="0" smtClean="0">
                <a:solidFill>
                  <a:schemeClr val="tx1"/>
                </a:solidFill>
              </a:rPr>
              <a:t> Academic Bus. Plan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572000" y="609600"/>
            <a:ext cx="2286000" cy="274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Organizational Effectiveness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858000" y="609600"/>
            <a:ext cx="2286000" cy="2743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Contacts / Resources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5B16-7550-4C88-89DE-6729E577594E}" type="datetime1">
              <a:rPr lang="en-US" smtClean="0"/>
              <a:pPr/>
              <a:t>12/7/2010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DAC6-7BAA-4D1C-BF90-2A8C9427FF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"/>
            <a:ext cx="2286000" cy="274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2y2d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286000" y="609600"/>
            <a:ext cx="2286000" cy="2743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Sustainable</a:t>
            </a:r>
            <a:r>
              <a:rPr lang="en-US" sz="1200" baseline="0" dirty="0" smtClean="0">
                <a:solidFill>
                  <a:schemeClr val="tx1"/>
                </a:solidFill>
              </a:rPr>
              <a:t> Academic Bus. Plan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572000" y="609600"/>
            <a:ext cx="2286000" cy="274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Organizational Effectiveness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858000" y="609600"/>
            <a:ext cx="2286000" cy="2743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Contacts / Resources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5B16-7550-4C88-89DE-6729E577594E}" type="datetime1">
              <a:rPr lang="en-US" smtClean="0"/>
              <a:pPr/>
              <a:t>12/7/2010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DAC6-7BAA-4D1C-BF90-2A8C9427FF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"/>
            <a:ext cx="2286000" cy="274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2y2d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286000" y="609600"/>
            <a:ext cx="2286000" cy="2743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Sustainable</a:t>
            </a:r>
            <a:r>
              <a:rPr lang="en-US" sz="1200" baseline="0" dirty="0" smtClean="0">
                <a:solidFill>
                  <a:schemeClr val="tx1"/>
                </a:solidFill>
              </a:rPr>
              <a:t> Academic Bus. Plan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572000" y="609600"/>
            <a:ext cx="2286000" cy="274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Organizational Effectiveness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858000" y="609600"/>
            <a:ext cx="2286000" cy="2743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Contacts / Resources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5B16-7550-4C88-89DE-6729E577594E}" type="datetime1">
              <a:rPr lang="en-US" smtClean="0"/>
              <a:pPr/>
              <a:t>12/7/2010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DAC6-7BAA-4D1C-BF90-2A8C9427FF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"/>
            <a:ext cx="2286000" cy="274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2y2d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286000" y="609600"/>
            <a:ext cx="2286000" cy="2743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Sustainable</a:t>
            </a:r>
            <a:r>
              <a:rPr lang="en-US" sz="1200" baseline="0" dirty="0" smtClean="0">
                <a:solidFill>
                  <a:schemeClr val="tx1"/>
                </a:solidFill>
              </a:rPr>
              <a:t> Academic Bus. Plan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572000" y="609600"/>
            <a:ext cx="2286000" cy="274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Organizational Effectiveness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858000" y="609600"/>
            <a:ext cx="2286000" cy="2743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Contacts / Resources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5B16-7550-4C88-89DE-6729E577594E}" type="datetime1">
              <a:rPr lang="en-US" smtClean="0"/>
              <a:pPr/>
              <a:t>12/7/2010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DAC6-7BAA-4D1C-BF90-2A8C9427FF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"/>
            <a:ext cx="2286000" cy="274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2y2d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286000" y="609600"/>
            <a:ext cx="2286000" cy="2743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Sustainable</a:t>
            </a:r>
            <a:r>
              <a:rPr lang="en-US" sz="1200" baseline="0" dirty="0" smtClean="0">
                <a:solidFill>
                  <a:schemeClr val="tx1"/>
                </a:solidFill>
              </a:rPr>
              <a:t> Academic Bus. Plan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572000" y="609600"/>
            <a:ext cx="2286000" cy="274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Organizational Effectiveness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858000" y="609600"/>
            <a:ext cx="2286000" cy="2743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Contacts / Resources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5B16-7550-4C88-89DE-6729E577594E}" type="datetime1">
              <a:rPr lang="en-US" smtClean="0"/>
              <a:pPr/>
              <a:t>12/7/2010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DAC6-7BAA-4D1C-BF90-2A8C9427FF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"/>
            <a:ext cx="2286000" cy="274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2y2d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286000" y="609600"/>
            <a:ext cx="2286000" cy="2743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Sustainable</a:t>
            </a:r>
            <a:r>
              <a:rPr lang="en-US" sz="1200" baseline="0" dirty="0" smtClean="0">
                <a:solidFill>
                  <a:schemeClr val="tx1"/>
                </a:solidFill>
              </a:rPr>
              <a:t> Academic Bus. Plan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572000" y="609600"/>
            <a:ext cx="2286000" cy="274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Organizational Effectiveness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858000" y="609600"/>
            <a:ext cx="2286000" cy="2743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Contacts / Resources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5B16-7550-4C88-89DE-6729E577594E}" type="datetime1">
              <a:rPr lang="en-US" smtClean="0"/>
              <a:pPr/>
              <a:t>12/7/2010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DAC6-7BAA-4D1C-BF90-2A8C9427FF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"/>
            <a:ext cx="2286000" cy="274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2y2d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286000" y="609600"/>
            <a:ext cx="2286000" cy="2743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Sustainable</a:t>
            </a:r>
            <a:r>
              <a:rPr lang="en-US" sz="1200" baseline="0" dirty="0" smtClean="0">
                <a:solidFill>
                  <a:schemeClr val="tx1"/>
                </a:solidFill>
              </a:rPr>
              <a:t> Academic Bus. Plan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572000" y="609600"/>
            <a:ext cx="2286000" cy="274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Organizational Effectiveness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858000" y="609600"/>
            <a:ext cx="2286000" cy="2743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Contacts / Resources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5B16-7550-4C88-89DE-6729E577594E}" type="datetime1">
              <a:rPr lang="en-US" smtClean="0"/>
              <a:pPr/>
              <a:t>12/7/2010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DAC6-7BAA-4D1C-BF90-2A8C9427FF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"/>
            <a:ext cx="2286000" cy="274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2y2d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286000" y="609600"/>
            <a:ext cx="2286000" cy="2743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Sustainable</a:t>
            </a:r>
            <a:r>
              <a:rPr lang="en-US" sz="1200" baseline="0" dirty="0" smtClean="0">
                <a:solidFill>
                  <a:schemeClr val="tx1"/>
                </a:solidFill>
              </a:rPr>
              <a:t> Academic Bus. Plan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572000" y="609600"/>
            <a:ext cx="2286000" cy="274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Organizational Effectiveness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858000" y="609600"/>
            <a:ext cx="2286000" cy="2743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Contacts / Resources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E3D2EC66-01D3-4C1C-BFD7-62A4F72BA91B}" type="datetimeFigureOut">
              <a:rPr lang="en-US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DD5D9432-8237-43BA-AA4C-7D67E716CB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5B16-7550-4C88-89DE-6729E577594E}" type="datetime1">
              <a:rPr lang="en-US" smtClean="0"/>
              <a:pPr/>
              <a:t>12/7/2010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DAC6-7BAA-4D1C-BF90-2A8C9427FF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"/>
            <a:ext cx="2286000" cy="274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2y2d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286000" y="609600"/>
            <a:ext cx="2286000" cy="2743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Sustainable</a:t>
            </a:r>
            <a:r>
              <a:rPr lang="en-US" sz="1200" baseline="0" dirty="0" smtClean="0">
                <a:solidFill>
                  <a:schemeClr val="tx1"/>
                </a:solidFill>
              </a:rPr>
              <a:t> Academic Bus. Plan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572000" y="609600"/>
            <a:ext cx="2286000" cy="274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Organizational Effectiveness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858000" y="609600"/>
            <a:ext cx="2286000" cy="2743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Contacts / Resources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0EB2-2398-4D64-88D0-41E931069530}" type="datetime1">
              <a:rPr lang="en-US" smtClean="0"/>
              <a:pPr/>
              <a:t>12/7/2010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DAC6-7BAA-4D1C-BF90-2A8C9427FF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5B16-7550-4C88-89DE-6729E577594E}" type="datetime1">
              <a:rPr lang="en-US" smtClean="0"/>
              <a:pPr/>
              <a:t>12/7/2010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DAC6-7BAA-4D1C-BF90-2A8C9427FF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"/>
            <a:ext cx="2286000" cy="274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2y2d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286000" y="609600"/>
            <a:ext cx="2286000" cy="2743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Sustainable</a:t>
            </a:r>
            <a:r>
              <a:rPr lang="en-US" sz="1200" baseline="0" dirty="0" smtClean="0">
                <a:solidFill>
                  <a:schemeClr val="tx1"/>
                </a:solidFill>
              </a:rPr>
              <a:t> Academic Bus. Plan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572000" y="609600"/>
            <a:ext cx="2286000" cy="274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Organizational Effectiveness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858000" y="609600"/>
            <a:ext cx="2286000" cy="2743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Contacts / Resources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5B16-7550-4C88-89DE-6729E577594E}" type="datetime1">
              <a:rPr lang="en-US" smtClean="0"/>
              <a:pPr/>
              <a:t>12/7/2010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DAC6-7BAA-4D1C-BF90-2A8C9427FF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"/>
            <a:ext cx="2286000" cy="274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2y2d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286000" y="609600"/>
            <a:ext cx="2286000" cy="2743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Sustainable</a:t>
            </a:r>
            <a:r>
              <a:rPr lang="en-US" sz="1200" baseline="0" dirty="0" smtClean="0">
                <a:solidFill>
                  <a:schemeClr val="tx1"/>
                </a:solidFill>
              </a:rPr>
              <a:t> Academic Bus. Plan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572000" y="609600"/>
            <a:ext cx="2286000" cy="274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Organizational Effectiveness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858000" y="609600"/>
            <a:ext cx="2286000" cy="2743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Contacts / Resources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5B16-7550-4C88-89DE-6729E577594E}" type="datetime1">
              <a:rPr lang="en-US" smtClean="0"/>
              <a:pPr/>
              <a:t>12/7/2010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DAC6-7BAA-4D1C-BF90-2A8C9427FF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"/>
            <a:ext cx="2286000" cy="274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2y2d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286000" y="609600"/>
            <a:ext cx="2286000" cy="2743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Sustainable</a:t>
            </a:r>
            <a:r>
              <a:rPr lang="en-US" sz="1200" baseline="0" dirty="0" smtClean="0">
                <a:solidFill>
                  <a:schemeClr val="tx1"/>
                </a:solidFill>
              </a:rPr>
              <a:t> Academic Bus. Plan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572000" y="609600"/>
            <a:ext cx="2286000" cy="274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Organizational Effectiveness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858000" y="609600"/>
            <a:ext cx="2286000" cy="2743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Contacts / Resources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5B16-7550-4C88-89DE-6729E577594E}" type="datetime1">
              <a:rPr lang="en-US" smtClean="0"/>
              <a:pPr/>
              <a:t>12/7/2010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DAC6-7BAA-4D1C-BF90-2A8C9427FF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"/>
            <a:ext cx="2286000" cy="274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2y2d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286000" y="609600"/>
            <a:ext cx="2286000" cy="2743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Sustainable</a:t>
            </a:r>
            <a:r>
              <a:rPr lang="en-US" sz="1200" baseline="0" dirty="0" smtClean="0">
                <a:solidFill>
                  <a:schemeClr val="tx1"/>
                </a:solidFill>
              </a:rPr>
              <a:t> Academic Bus. Plan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572000" y="609600"/>
            <a:ext cx="2286000" cy="274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Organizational Effectiveness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858000" y="609600"/>
            <a:ext cx="2286000" cy="2743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Contacts / Resources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5B16-7550-4C88-89DE-6729E577594E}" type="datetime1">
              <a:rPr lang="en-US" smtClean="0"/>
              <a:pPr/>
              <a:t>12/7/2010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DAC6-7BAA-4D1C-BF90-2A8C9427FF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"/>
            <a:ext cx="2286000" cy="274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2y2d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286000" y="609600"/>
            <a:ext cx="2286000" cy="2743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Sustainable</a:t>
            </a:r>
            <a:r>
              <a:rPr lang="en-US" sz="1200" baseline="0" dirty="0" smtClean="0">
                <a:solidFill>
                  <a:schemeClr val="tx1"/>
                </a:solidFill>
              </a:rPr>
              <a:t> Academic Bus. Plan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572000" y="609600"/>
            <a:ext cx="2286000" cy="274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Organizational Effectiveness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858000" y="609600"/>
            <a:ext cx="2286000" cy="2743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Contacts / Resources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5B16-7550-4C88-89DE-6729E577594E}" type="datetime1">
              <a:rPr lang="en-US" smtClean="0"/>
              <a:pPr/>
              <a:t>12/7/2010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DAC6-7BAA-4D1C-BF90-2A8C9427FF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"/>
            <a:ext cx="2286000" cy="274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2y2d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286000" y="609600"/>
            <a:ext cx="2286000" cy="2743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Sustainable</a:t>
            </a:r>
            <a:r>
              <a:rPr lang="en-US" sz="1200" baseline="0" dirty="0" smtClean="0">
                <a:solidFill>
                  <a:schemeClr val="tx1"/>
                </a:solidFill>
              </a:rPr>
              <a:t> Academic Bus. Plan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572000" y="609600"/>
            <a:ext cx="2286000" cy="274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Organizational Effectiveness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858000" y="609600"/>
            <a:ext cx="2286000" cy="2743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Contacts / Resources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5B16-7550-4C88-89DE-6729E577594E}" type="datetime1">
              <a:rPr lang="en-US" smtClean="0"/>
              <a:pPr/>
              <a:t>12/7/2010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DAC6-7BAA-4D1C-BF90-2A8C9427FF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"/>
            <a:ext cx="2286000" cy="274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2y2d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286000" y="609600"/>
            <a:ext cx="2286000" cy="2743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Sustainable</a:t>
            </a:r>
            <a:r>
              <a:rPr lang="en-US" sz="1200" baseline="0" dirty="0" smtClean="0">
                <a:solidFill>
                  <a:schemeClr val="tx1"/>
                </a:solidFill>
              </a:rPr>
              <a:t> Academic Bus. Plan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572000" y="609600"/>
            <a:ext cx="2286000" cy="274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Organizational Effectiveness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858000" y="609600"/>
            <a:ext cx="2286000" cy="2743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Contacts / Resources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5B16-7550-4C88-89DE-6729E577594E}" type="datetime1">
              <a:rPr lang="en-US" smtClean="0"/>
              <a:pPr/>
              <a:t>12/7/2010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DAC6-7BAA-4D1C-BF90-2A8C9427FF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"/>
            <a:ext cx="2286000" cy="274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2y2d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286000" y="609600"/>
            <a:ext cx="2286000" cy="2743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Sustainable</a:t>
            </a:r>
            <a:r>
              <a:rPr lang="en-US" sz="1200" baseline="0" dirty="0" smtClean="0">
                <a:solidFill>
                  <a:schemeClr val="tx1"/>
                </a:solidFill>
              </a:rPr>
              <a:t> Academic Bus. Plan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572000" y="609600"/>
            <a:ext cx="2286000" cy="274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Organizational Effectiveness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858000" y="609600"/>
            <a:ext cx="2286000" cy="2743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Contacts / Resources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74E264-0DA4-471C-AA3E-D2950FBAA374}" type="datetimeFigureOut">
              <a:rPr lang="en-US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3FB9B-65CF-4794-B3C9-0B45C66D24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5B16-7550-4C88-89DE-6729E577594E}" type="datetime1">
              <a:rPr lang="en-US" smtClean="0"/>
              <a:pPr/>
              <a:t>12/7/2010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DAC6-7BAA-4D1C-BF90-2A8C9427FF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"/>
            <a:ext cx="2286000" cy="274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2y2d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286000" y="609600"/>
            <a:ext cx="2286000" cy="2743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Sustainable</a:t>
            </a:r>
            <a:r>
              <a:rPr lang="en-US" sz="1200" baseline="0" dirty="0" smtClean="0">
                <a:solidFill>
                  <a:schemeClr val="tx1"/>
                </a:solidFill>
              </a:rPr>
              <a:t> Academic Bus. Plan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572000" y="609600"/>
            <a:ext cx="2286000" cy="274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Organizational Effectiveness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858000" y="609600"/>
            <a:ext cx="2286000" cy="2743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Contacts / Resources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5B16-7550-4C88-89DE-6729E577594E}" type="datetime1">
              <a:rPr lang="en-US" smtClean="0"/>
              <a:pPr/>
              <a:t>12/7/2010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DAC6-7BAA-4D1C-BF90-2A8C9427FF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"/>
            <a:ext cx="2286000" cy="274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2y2d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286000" y="609600"/>
            <a:ext cx="2286000" cy="2743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Sustainable</a:t>
            </a:r>
            <a:r>
              <a:rPr lang="en-US" sz="1200" baseline="0" dirty="0" smtClean="0">
                <a:solidFill>
                  <a:schemeClr val="tx1"/>
                </a:solidFill>
              </a:rPr>
              <a:t> Academic Bus. Plan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572000" y="609600"/>
            <a:ext cx="2286000" cy="274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Organizational Effectiveness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858000" y="609600"/>
            <a:ext cx="2286000" cy="2743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Contacts / Resources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B5B16-7550-4C88-89DE-6729E577594E}" type="datetime1">
              <a:rPr lang="en-US" smtClean="0"/>
              <a:pPr/>
              <a:t>12/7/2010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DAC6-7BAA-4D1C-BF90-2A8C9427FF5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"/>
            <a:ext cx="2286000" cy="274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2y2d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286000" y="609600"/>
            <a:ext cx="2286000" cy="2743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Sustainable</a:t>
            </a:r>
            <a:r>
              <a:rPr lang="en-US" sz="1200" baseline="0" dirty="0" smtClean="0">
                <a:solidFill>
                  <a:schemeClr val="tx1"/>
                </a:solidFill>
              </a:rPr>
              <a:t> Academic Bus. Plan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572000" y="609600"/>
            <a:ext cx="2286000" cy="274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Organizational Effectiveness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6858000" y="609600"/>
            <a:ext cx="2286000" cy="2743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Contacts / Resources</a:t>
            </a:r>
            <a:endParaRPr lang="en-US" sz="1200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>
            <a:lvl1pPr>
              <a:buNone/>
              <a:defRPr>
                <a:latin typeface="+mj-lt"/>
              </a:defRPr>
            </a:lvl1pPr>
            <a:lvl2pPr>
              <a:buNone/>
              <a:defRPr>
                <a:latin typeface="+mj-lt"/>
              </a:defRPr>
            </a:lvl2pPr>
            <a:lvl3pPr>
              <a:buNone/>
              <a:defRPr>
                <a:latin typeface="+mj-lt"/>
              </a:defRPr>
            </a:lvl3pPr>
            <a:lvl4pPr>
              <a:buNone/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15B5-7DC9-419D-97E2-163A51FF48C8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4D4B-1F17-4BF7-98E7-C472A9E2E5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15B5-7DC9-419D-97E2-163A51FF48C8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4D4B-1F17-4BF7-98E7-C472A9E2E5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>
            <a:lvl1pPr>
              <a:buNone/>
              <a:defRPr>
                <a:latin typeface="+mj-lt"/>
              </a:defRPr>
            </a:lvl1pPr>
            <a:lvl2pPr>
              <a:buNone/>
              <a:defRPr>
                <a:latin typeface="+mj-lt"/>
              </a:defRPr>
            </a:lvl2pPr>
            <a:lvl3pPr>
              <a:buNone/>
              <a:defRPr>
                <a:latin typeface="+mj-lt"/>
              </a:defRPr>
            </a:lvl3pPr>
            <a:lvl4pPr>
              <a:buNone/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15B5-7DC9-419D-97E2-163A51FF48C8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4D4B-1F17-4BF7-98E7-C472A9E2E5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15B5-7DC9-419D-97E2-163A51FF48C8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4D4B-1F17-4BF7-98E7-C472A9E2E5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15B5-7DC9-419D-97E2-163A51FF48C8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4D4B-1F17-4BF7-98E7-C472A9E2E5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15B5-7DC9-419D-97E2-163A51FF48C8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4D4B-1F17-4BF7-98E7-C472A9E2E5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15B5-7DC9-419D-97E2-163A51FF48C8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4D4B-1F17-4BF7-98E7-C472A9E2E5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499CA0-37D6-4F44-9A9E-28B8997E607D}" type="datetimeFigureOut">
              <a:rPr lang="en-US"/>
              <a:pPr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688C6-130D-4B14-B9AD-ACC3D1DCF1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15B5-7DC9-419D-97E2-163A51FF48C8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4D4B-1F17-4BF7-98E7-C472A9E2E5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15B5-7DC9-419D-97E2-163A51FF48C8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4D4B-1F17-4BF7-98E7-C472A9E2E5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15B5-7DC9-419D-97E2-163A51FF48C8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4D4B-1F17-4BF7-98E7-C472A9E2E5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15B5-7DC9-419D-97E2-163A51FF48C8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4D4B-1F17-4BF7-98E7-C472A9E2E5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15B5-7DC9-419D-97E2-163A51FF48C8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14D4B-1F17-4BF7-98E7-C472A9E2E5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2113" y="1981200"/>
            <a:ext cx="41036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036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1" hidden="1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2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1" hidden="1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42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1" hidden="1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42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85CA9BD-DF5A-43DE-BDC3-AF462B01AF0F}" type="datetimeFigureOut">
              <a:rPr lang="en-US"/>
              <a:pPr/>
              <a:t>12/7/2010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FFAFC10-98DF-4A22-B1A8-A69D8943B6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1" hidden="1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42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1" hidden="1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2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1" hidden="1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2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1" hidden="1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2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914400"/>
            <a:ext cx="2092325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914400"/>
            <a:ext cx="6126163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1" hidden="1"/>
          <p:cNvSpPr>
            <a:spLocks noGrp="1" noChangeArrowheads="1"/>
          </p:cNvSpPr>
          <p:nvPr>
            <p:ph type="ftr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2" hidden="1"/>
          <p:cNvSpPr>
            <a:spLocks noGrp="1" noChangeArrowheads="1"/>
          </p:cNvSpPr>
          <p:nvPr>
            <p:ph type="dt" sz="half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C7AD8609-DE5C-425A-A177-4C491672B97F}" type="datetimeFigureOut">
              <a:rPr lang="en-US"/>
              <a:pPr/>
              <a:t>12/7/2010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94431670-6CFA-458A-B6D1-1094E3C0B1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C3598274-80BE-4493-8703-54561E86D011}" type="datetimeFigureOut">
              <a:rPr lang="en-US"/>
              <a:pPr/>
              <a:t>12/7/2010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63733DF1-EDCC-4F4D-B869-54DA973506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A170EA-F655-4568-AD5B-895AE1078653}" type="datetimeFigureOut">
              <a:rPr lang="en-US"/>
              <a:pPr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14DF0-E8A5-4A62-9A2E-9884714170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CACC85-7547-4EC3-8E12-BDDF0D845CA2}" type="datetimeFigureOut">
              <a:rPr lang="en-US"/>
              <a:pPr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F7AA6-1A10-416A-8801-C1DDD4D115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tags" Target="../tags/tag2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ags" Target="../tags/tag1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46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49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9"/>
          <p:cNvGrpSpPr>
            <a:grpSpLocks/>
          </p:cNvGrpSpPr>
          <p:nvPr userDrawn="1"/>
        </p:nvGrpSpPr>
        <p:grpSpPr bwMode="auto">
          <a:xfrm>
            <a:off x="228600" y="74613"/>
            <a:ext cx="8686800" cy="6630987"/>
            <a:chOff x="228600" y="74805"/>
            <a:chExt cx="8686800" cy="6630795"/>
          </a:xfrm>
        </p:grpSpPr>
        <p:grpSp>
          <p:nvGrpSpPr>
            <p:cNvPr id="1032" name="Group 9"/>
            <p:cNvGrpSpPr>
              <a:grpSpLocks/>
            </p:cNvGrpSpPr>
            <p:nvPr/>
          </p:nvGrpSpPr>
          <p:grpSpPr bwMode="auto">
            <a:xfrm>
              <a:off x="228600" y="228600"/>
              <a:ext cx="8686800" cy="6400800"/>
              <a:chOff x="152400" y="152400"/>
              <a:chExt cx="8839200" cy="65532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52400" y="152592"/>
                <a:ext cx="8839200" cy="6553011"/>
              </a:xfrm>
              <a:prstGeom prst="rect">
                <a:avLst/>
              </a:prstGeom>
              <a:noFill/>
              <a:ln w="63500">
                <a:solidFill>
                  <a:srgbClr val="666699">
                    <a:alpha val="80000"/>
                  </a:srgb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228322" y="228980"/>
                <a:ext cx="8687357" cy="6400237"/>
              </a:xfrm>
              <a:prstGeom prst="rect">
                <a:avLst/>
              </a:prstGeom>
              <a:solidFill>
                <a:schemeClr val="lt1">
                  <a:alpha val="80000"/>
                </a:schemeClr>
              </a:solidFill>
              <a:ln>
                <a:solidFill>
                  <a:srgbClr val="CC9933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/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pic>
          <p:nvPicPr>
            <p:cNvPr id="1033" name="Picture 2" descr="C:\Documents and Settings\khofmeister\Desktop\advancelogo.jpg"/>
            <p:cNvPicPr>
              <a:picLocks noChangeAspect="1" noChangeArrowheads="1"/>
            </p:cNvPicPr>
            <p:nvPr/>
          </p:nvPicPr>
          <p:blipFill>
            <a:blip r:embed="rId22" cstate="print"/>
            <a:srcRect b="23627"/>
            <a:stretch>
              <a:fillRect/>
            </a:stretch>
          </p:blipFill>
          <p:spPr bwMode="auto">
            <a:xfrm>
              <a:off x="457200" y="74805"/>
              <a:ext cx="1752600" cy="407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4" name="Picture 3" descr="C:\Documents and Settings\khofmeister\Desktop\advancelogo.jpg"/>
            <p:cNvPicPr>
              <a:picLocks noChangeAspect="1" noChangeArrowheads="1"/>
            </p:cNvPicPr>
            <p:nvPr/>
          </p:nvPicPr>
          <p:blipFill>
            <a:blip r:embed="rId23" cstate="print"/>
            <a:srcRect t="71841"/>
            <a:stretch>
              <a:fillRect/>
            </a:stretch>
          </p:blipFill>
          <p:spPr bwMode="auto">
            <a:xfrm>
              <a:off x="4876800" y="6380162"/>
              <a:ext cx="3792537" cy="325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61722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7F7F7F"/>
                </a:solidFill>
                <a:latin typeface="Calibri" pitchFamily="34" charset="0"/>
              </a:defRPr>
            </a:lvl1pPr>
          </a:lstStyle>
          <a:p>
            <a:fld id="{2F4E2D41-D211-4AB8-BE24-F2208EC6C68D}" type="datetimeFigureOut">
              <a:rPr lang="en-US"/>
              <a:pPr/>
              <a:t>12/7/2010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0400" y="617220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7F7F7F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722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7F7F7F"/>
                </a:solidFill>
                <a:latin typeface="Calibri" pitchFamily="34" charset="0"/>
              </a:defRPr>
            </a:lvl1pPr>
          </a:lstStyle>
          <a:p>
            <a:fld id="{6EAFE645-62F5-43F5-A42E-6F0605E8F9C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  <p:sldLayoutId id="2147483726" r:id="rId18"/>
    <p:sldLayoutId id="2147483727" r:id="rId19"/>
    <p:sldLayoutId id="2147483728" r:id="rId2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4E4E7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E4E76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E4E76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E4E76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E4E76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4E4E76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4E4E76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4E4E76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4E4E76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AA917-4C73-4961-B6E1-6B75625011BF}" type="datetime1">
              <a:rPr lang="en-US" smtClean="0"/>
              <a:pPr/>
              <a:t>12/7/2010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BDAC6-7BAA-4D1C-BF90-2A8C9427FF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5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9"/>
          <p:cNvSpPr>
            <a:spLocks noGrp="1" noChangeArrowheads="1"/>
          </p:cNvSpPr>
          <p:nvPr>
            <p:ph type="title"/>
            <p:custDataLst>
              <p:tags r:id="rId12"/>
            </p:custDataLst>
          </p:nvPr>
        </p:nvSpPr>
        <p:spPr bwMode="auto">
          <a:xfrm>
            <a:off x="381000" y="914400"/>
            <a:ext cx="8359775" cy="9144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28"/>
          <p:cNvSpPr>
            <a:spLocks noGrp="1" noChangeArrowheads="1"/>
          </p:cNvSpPr>
          <p:nvPr>
            <p:ph type="body" idx="1"/>
            <p:custDataLst>
              <p:tags r:id="rId13"/>
            </p:custDataLst>
          </p:nvPr>
        </p:nvSpPr>
        <p:spPr bwMode="auto">
          <a:xfrm>
            <a:off x="392113" y="1981200"/>
            <a:ext cx="8359775" cy="41148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62" name="Text Box 3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143000" y="6477000"/>
            <a:ext cx="5080000" cy="1524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endParaRPr lang="en-US" sz="800" noProof="1"/>
          </a:p>
        </p:txBody>
      </p:sp>
      <p:sp>
        <p:nvSpPr>
          <p:cNvPr id="1065" name="Rectangle 41" hidden="1"/>
          <p:cNvSpPr>
            <a:spLocks noGrp="1" noChangeArrowheads="1"/>
          </p:cNvSpPr>
          <p:nvPr>
            <p:ph type="ftr" sz="quarter" idx="3"/>
            <p:custDataLst>
              <p:tags r:id="rId15"/>
            </p:custDataLst>
          </p:nvPr>
        </p:nvSpPr>
        <p:spPr bwMode="auto">
          <a:xfrm>
            <a:off x="2032000" y="6578600"/>
            <a:ext cx="5080000" cy="1524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>
              <a:defRPr sz="800" noProof="1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66" name="Rectangle 42" hidden="1"/>
          <p:cNvSpPr>
            <a:spLocks noGrp="1" noChangeArrowheads="1"/>
          </p:cNvSpPr>
          <p:nvPr>
            <p:ph type="dt" sz="half" idx="2"/>
            <p:custDataLst>
              <p:tags r:id="rId16"/>
            </p:custDataLst>
          </p:nvPr>
        </p:nvSpPr>
        <p:spPr bwMode="auto">
          <a:xfrm>
            <a:off x="800100" y="5715000"/>
            <a:ext cx="7543800" cy="3048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900" noProof="1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pic>
        <p:nvPicPr>
          <p:cNvPr id="1031" name="Picture 50" descr="SlideMasterBaseArt_header"/>
          <p:cNvPicPr>
            <a:picLocks noChangeAspect="1" noChangeArrowheads="1"/>
          </p:cNvPicPr>
          <p:nvPr/>
        </p:nvPicPr>
        <p:blipFill>
          <a:blip r:embed="rId17" cstate="print"/>
          <a:srcRect l="18205"/>
          <a:stretch>
            <a:fillRect/>
          </a:stretch>
        </p:blipFill>
        <p:spPr bwMode="auto">
          <a:xfrm>
            <a:off x="0" y="0"/>
            <a:ext cx="9144000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51" descr="SmallWforBase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81000" y="6324600"/>
            <a:ext cx="5207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92F9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92F9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92F9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92F9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92F9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92F9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92F9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92F9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492F92"/>
          </a:solidFill>
          <a:latin typeface="Arial" charset="0"/>
        </a:defRPr>
      </a:lvl9pPr>
    </p:titleStyle>
    <p:bodyStyle>
      <a:lvl1pPr marL="254000" indent="-254000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SzPct val="100000"/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11200" indent="-254000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SzPct val="100000"/>
        <a:buChar char="–"/>
        <a:defRPr sz="2000">
          <a:solidFill>
            <a:srgbClr val="000000"/>
          </a:solidFill>
          <a:latin typeface="+mn-lt"/>
        </a:defRPr>
      </a:lvl2pPr>
      <a:lvl3pPr marL="1168400" indent="-254000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SzPct val="100000"/>
        <a:buChar char="•"/>
        <a:defRPr>
          <a:solidFill>
            <a:srgbClr val="000000"/>
          </a:solidFill>
          <a:latin typeface="+mn-lt"/>
        </a:defRPr>
      </a:lvl3pPr>
      <a:lvl4pPr marL="1625600" indent="-254000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SzPct val="100000"/>
        <a:buChar char="–"/>
        <a:defRPr sz="1600">
          <a:solidFill>
            <a:srgbClr val="000000"/>
          </a:solidFill>
          <a:latin typeface="+mn-lt"/>
        </a:defRPr>
      </a:lvl4pPr>
      <a:lvl5pPr marL="2082800" indent="-254000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SzPct val="100000"/>
        <a:buChar char="–"/>
        <a:defRPr sz="1600">
          <a:solidFill>
            <a:srgbClr val="000000"/>
          </a:solidFill>
          <a:latin typeface="+mn-lt"/>
        </a:defRPr>
      </a:lvl5pPr>
      <a:lvl6pPr marL="2540000" indent="-254000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SzPct val="100000"/>
        <a:buChar char="–"/>
        <a:defRPr sz="1600">
          <a:solidFill>
            <a:srgbClr val="000000"/>
          </a:solidFill>
          <a:latin typeface="+mn-lt"/>
        </a:defRPr>
      </a:lvl6pPr>
      <a:lvl7pPr marL="2997200" indent="-254000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SzPct val="100000"/>
        <a:buChar char="–"/>
        <a:defRPr sz="1600">
          <a:solidFill>
            <a:srgbClr val="000000"/>
          </a:solidFill>
          <a:latin typeface="+mn-lt"/>
        </a:defRPr>
      </a:lvl7pPr>
      <a:lvl8pPr marL="3454400" indent="-254000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SzPct val="100000"/>
        <a:buChar char="–"/>
        <a:defRPr sz="1600">
          <a:solidFill>
            <a:srgbClr val="000000"/>
          </a:solidFill>
          <a:latin typeface="+mn-lt"/>
        </a:defRPr>
      </a:lvl8pPr>
      <a:lvl9pPr marL="3911600" indent="-254000"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buSzPct val="100000"/>
        <a:buChar char="–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sz="5400" dirty="0" smtClean="0"/>
              <a:t>Doing Less with Less</a:t>
            </a:r>
            <a:endParaRPr lang="en-US" sz="54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2438400"/>
          </a:xfrm>
        </p:spPr>
        <p:txBody>
          <a:bodyPr/>
          <a:lstStyle/>
          <a:p>
            <a:r>
              <a:rPr lang="en-US" sz="2800" b="1" dirty="0" smtClean="0"/>
              <a:t>UW ADVANCE Workshop</a:t>
            </a:r>
          </a:p>
          <a:p>
            <a:r>
              <a:rPr lang="en-US" sz="2800" b="1" dirty="0" smtClean="0"/>
              <a:t>for Department Chairs and Deans</a:t>
            </a:r>
          </a:p>
          <a:p>
            <a:r>
              <a:rPr lang="en-US" sz="2400" i="1" dirty="0" smtClean="0"/>
              <a:t>December 6, 2010 – 11:00-1:30 PM</a:t>
            </a:r>
          </a:p>
          <a:p>
            <a:r>
              <a:rPr lang="en-US" sz="2400" i="1" dirty="0" err="1" smtClean="0"/>
              <a:t>Haggett</a:t>
            </a:r>
            <a:r>
              <a:rPr lang="en-US" sz="2400" i="1" dirty="0" smtClean="0"/>
              <a:t> Hall, Cascade Room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4648200" y="1066800"/>
            <a:ext cx="4191000" cy="2743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04800" y="1066800"/>
            <a:ext cx="4191000" cy="273013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143001"/>
            <a:ext cx="4191000" cy="2810194"/>
          </a:xfrm>
        </p:spPr>
        <p:txBody>
          <a:bodyPr>
            <a:normAutofit fontScale="77500" lnSpcReduction="20000"/>
          </a:bodyPr>
          <a:lstStyle/>
          <a:p>
            <a:pPr marL="47625" indent="6350" algn="ctr">
              <a:spcBef>
                <a:spcPts val="0"/>
              </a:spcBef>
              <a:buNone/>
            </a:pPr>
            <a:r>
              <a:rPr lang="en-US" sz="3600" b="1" dirty="0" smtClean="0"/>
              <a:t>Program </a:t>
            </a:r>
          </a:p>
          <a:p>
            <a:pPr marL="47625" indent="6350" algn="ctr">
              <a:spcBef>
                <a:spcPts val="0"/>
              </a:spcBef>
              <a:buNone/>
            </a:pPr>
            <a:r>
              <a:rPr lang="en-US" sz="3600" b="1" dirty="0" smtClean="0"/>
              <a:t>Evaluation</a:t>
            </a:r>
          </a:p>
          <a:p>
            <a:pPr marL="47625" indent="6350">
              <a:buNone/>
            </a:pPr>
            <a:endParaRPr lang="en-US" sz="1100" b="1" i="1" dirty="0" smtClean="0"/>
          </a:p>
          <a:p>
            <a:pPr marL="47625" indent="6350">
              <a:buNone/>
            </a:pPr>
            <a:r>
              <a:rPr lang="en-US" i="1" dirty="0" smtClean="0"/>
              <a:t>to evaluate academic programs, identifies areas where we can better align academic goals and activities and informs decision-making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61229"/>
            <a:ext cx="2133600" cy="365125"/>
          </a:xfrm>
        </p:spPr>
        <p:txBody>
          <a:bodyPr/>
          <a:lstStyle/>
          <a:p>
            <a:fld id="{9E7BDAC6-7BAA-4D1C-BF90-2A8C9427FF5D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653534"/>
            <a:ext cx="2286000" cy="1846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Priority Initiatives</a:t>
            </a:r>
            <a:endParaRPr lang="en-US" sz="1200" dirty="0"/>
          </a:p>
        </p:txBody>
      </p:sp>
      <p:sp>
        <p:nvSpPr>
          <p:cNvPr id="6" name="Title 6"/>
          <p:cNvSpPr txBox="1">
            <a:spLocks/>
          </p:cNvSpPr>
          <p:nvPr/>
        </p:nvSpPr>
        <p:spPr>
          <a:xfrm>
            <a:off x="0" y="-30480"/>
            <a:ext cx="9144000" cy="6400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Arial" pitchFamily="34" charset="0"/>
                <a:ea typeface="+mj-ea"/>
                <a:cs typeface="Arial" pitchFamily="34" charset="0"/>
              </a:rPr>
              <a:t>New Initiatives Launching This Year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648200" y="1219200"/>
            <a:ext cx="41910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47625" marR="0" lvl="0" indent="6350" algn="ctr" fontAlgn="auto">
              <a:lnSpc>
                <a:spcPct val="8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US" sz="2800" b="1" dirty="0" smtClean="0"/>
              <a:t>Organizational </a:t>
            </a:r>
          </a:p>
          <a:p>
            <a:pPr marL="47625" marR="0" lvl="0" indent="6350" algn="ctr" fontAlgn="auto">
              <a:lnSpc>
                <a:spcPct val="8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US" sz="2800" b="1" dirty="0" smtClean="0"/>
              <a:t>Effectiveness</a:t>
            </a:r>
          </a:p>
          <a:p>
            <a:pPr marL="47625" marR="0" lvl="0" indent="6350" algn="ctr" fontAlgn="auto">
              <a:lnSpc>
                <a:spcPct val="80000"/>
              </a:lnSpc>
              <a:spcAft>
                <a:spcPts val="0"/>
              </a:spcAft>
              <a:buClrTx/>
              <a:buSzTx/>
              <a:tabLst/>
              <a:defRPr/>
            </a:pPr>
            <a:endParaRPr lang="en-US" sz="2800" b="1" dirty="0" smtClean="0"/>
          </a:p>
          <a:p>
            <a:pPr marL="47625" lvl="2" indent="6350">
              <a:lnSpc>
                <a:spcPct val="80000"/>
              </a:lnSpc>
            </a:pPr>
            <a:r>
              <a:rPr lang="en-US" sz="2500" i="1" dirty="0" smtClean="0"/>
              <a:t>to assist all administrative, service, and support units to become as effective and efficient as possible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5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46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10400" y="609600"/>
            <a:ext cx="1981200" cy="2769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Next Steps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648200" y="3886200"/>
            <a:ext cx="4191000" cy="2667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304800" y="3892268"/>
            <a:ext cx="4191000" cy="266505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1"/>
          <p:cNvSpPr txBox="1">
            <a:spLocks/>
          </p:cNvSpPr>
          <p:nvPr/>
        </p:nvSpPr>
        <p:spPr>
          <a:xfrm>
            <a:off x="304800" y="3975229"/>
            <a:ext cx="41910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7625" lvl="1" indent="6350" algn="ctr">
              <a:lnSpc>
                <a:spcPct val="80000"/>
              </a:lnSpc>
            </a:pPr>
            <a:r>
              <a:rPr lang="en-US" sz="2800" b="1" dirty="0" smtClean="0"/>
              <a:t>Enhance the Learning Experience</a:t>
            </a:r>
          </a:p>
          <a:p>
            <a:pPr marL="47625" lvl="1" indent="6350">
              <a:lnSpc>
                <a:spcPct val="80000"/>
              </a:lnSpc>
            </a:pPr>
            <a:endParaRPr lang="en-US" sz="900" b="1" dirty="0" smtClean="0"/>
          </a:p>
          <a:p>
            <a:pPr marL="47625" lvl="2" indent="6350">
              <a:lnSpc>
                <a:spcPct val="80000"/>
              </a:lnSpc>
              <a:spcBef>
                <a:spcPct val="20000"/>
              </a:spcBef>
            </a:pPr>
            <a:r>
              <a:rPr lang="en-US" sz="2500" i="1" dirty="0" smtClean="0"/>
              <a:t>to address issues relating to the digital generation and upcoming changing student demographics</a:t>
            </a:r>
          </a:p>
          <a:p>
            <a:pPr marL="47625" lvl="2" indent="6350">
              <a:lnSpc>
                <a:spcPct val="80000"/>
              </a:lnSpc>
              <a:spcBef>
                <a:spcPct val="20000"/>
              </a:spcBef>
            </a:pPr>
            <a:r>
              <a:rPr lang="en-US" dirty="0" smtClean="0"/>
              <a:t>Ana Mari </a:t>
            </a:r>
            <a:r>
              <a:rPr lang="en-US" dirty="0" err="1" smtClean="0"/>
              <a:t>Cauce</a:t>
            </a:r>
            <a:r>
              <a:rPr lang="en-US" dirty="0" smtClean="0"/>
              <a:t>, Ed Taylor</a:t>
            </a:r>
          </a:p>
        </p:txBody>
      </p:sp>
      <p:sp>
        <p:nvSpPr>
          <p:cNvPr id="16" name="Content Placeholder 1"/>
          <p:cNvSpPr txBox="1">
            <a:spLocks/>
          </p:cNvSpPr>
          <p:nvPr/>
        </p:nvSpPr>
        <p:spPr>
          <a:xfrm>
            <a:off x="4648200" y="4026466"/>
            <a:ext cx="4191000" cy="229813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47625" lvl="1" indent="6350" algn="ctr">
              <a:lnSpc>
                <a:spcPct val="80000"/>
              </a:lnSpc>
            </a:pPr>
            <a:r>
              <a:rPr lang="en-US" sz="2800" b="1" dirty="0" smtClean="0"/>
              <a:t>Foster </a:t>
            </a:r>
          </a:p>
          <a:p>
            <a:pPr marL="47625" lvl="1" indent="6350" algn="ctr">
              <a:lnSpc>
                <a:spcPct val="80000"/>
              </a:lnSpc>
            </a:pPr>
            <a:r>
              <a:rPr lang="en-US" sz="2800" b="1" dirty="0" smtClean="0"/>
              <a:t>Collaboration</a:t>
            </a:r>
          </a:p>
          <a:p>
            <a:pPr marL="47625" lvl="1" indent="6350" algn="ctr">
              <a:lnSpc>
                <a:spcPct val="80000"/>
              </a:lnSpc>
            </a:pPr>
            <a:endParaRPr lang="en-US" sz="900" b="1" dirty="0" smtClean="0"/>
          </a:p>
          <a:p>
            <a:pPr marL="47625" lvl="2" indent="6350">
              <a:lnSpc>
                <a:spcPct val="80000"/>
              </a:lnSpc>
              <a:spcBef>
                <a:spcPct val="20000"/>
              </a:spcBef>
            </a:pPr>
            <a:r>
              <a:rPr lang="en-US" sz="2500" i="1" dirty="0" smtClean="0"/>
              <a:t>to develop policies and infrastructure to support collaborative activities in all three of our missions</a:t>
            </a:r>
          </a:p>
          <a:p>
            <a:pPr marL="47625" lvl="2" indent="6350">
              <a:lnSpc>
                <a:spcPct val="80000"/>
              </a:lnSpc>
              <a:spcBef>
                <a:spcPct val="20000"/>
              </a:spcBef>
            </a:pPr>
            <a:r>
              <a:rPr lang="en-US" dirty="0" smtClean="0"/>
              <a:t>Jerry </a:t>
            </a:r>
            <a:r>
              <a:rPr lang="en-US" dirty="0" err="1" smtClean="0"/>
              <a:t>Baldasty</a:t>
            </a:r>
            <a:r>
              <a:rPr lang="en-US" dirty="0" smtClean="0"/>
              <a:t>, Dave Eaton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5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46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DAC6-7BAA-4D1C-BF90-2A8C9427FF5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653534"/>
            <a:ext cx="2286000" cy="1846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Priority Initiatives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7010400" y="609600"/>
            <a:ext cx="1981200" cy="2769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Next Steps</a:t>
            </a: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dirty="0" smtClean="0">
                <a:latin typeface="Arial" pitchFamily="34" charset="0"/>
                <a:ea typeface="+mj-ea"/>
                <a:cs typeface="Arial" pitchFamily="34" charset="0"/>
              </a:rPr>
              <a:t>Program Evaluation General Timeline and Criteria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66800" y="1143000"/>
            <a:ext cx="7772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October 2010:  define criteria and process</a:t>
            </a:r>
          </a:p>
          <a:p>
            <a:r>
              <a:rPr lang="en-US" sz="2000" dirty="0" smtClean="0"/>
              <a:t>November 2010: P&amp;B generates data for units</a:t>
            </a:r>
          </a:p>
          <a:p>
            <a:r>
              <a:rPr lang="en-US" sz="2000" dirty="0" smtClean="0"/>
              <a:t>December 2010-January 2011: evaluate, write unit summaries</a:t>
            </a:r>
          </a:p>
          <a:p>
            <a:r>
              <a:rPr lang="en-US" sz="2000" dirty="0" smtClean="0"/>
              <a:t>February 2011, first half:  Provost reads evaluations</a:t>
            </a:r>
          </a:p>
          <a:p>
            <a:r>
              <a:rPr lang="en-US" sz="2000" dirty="0" smtClean="0"/>
              <a:t>February 2011, second half:  unit budget meetings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47800" y="2819400"/>
            <a:ext cx="6781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Summary of criteria rated either high or med:</a:t>
            </a:r>
          </a:p>
          <a:p>
            <a:pPr lvl="2"/>
            <a:r>
              <a:rPr lang="en-US" sz="2400" dirty="0" smtClean="0"/>
              <a:t>Quality</a:t>
            </a:r>
          </a:p>
          <a:p>
            <a:pPr lvl="2"/>
            <a:r>
              <a:rPr lang="en-US" sz="2400" dirty="0" smtClean="0"/>
              <a:t>Student demand</a:t>
            </a:r>
          </a:p>
          <a:p>
            <a:pPr lvl="2"/>
            <a:r>
              <a:rPr lang="en-US" sz="2400" dirty="0" smtClean="0"/>
              <a:t>Effect on revenue (Sustainability)</a:t>
            </a:r>
          </a:p>
          <a:p>
            <a:pPr lvl="2"/>
            <a:r>
              <a:rPr lang="en-US" sz="2400" dirty="0" smtClean="0"/>
              <a:t>Diversity</a:t>
            </a:r>
          </a:p>
          <a:p>
            <a:pPr lvl="2"/>
            <a:r>
              <a:rPr lang="en-US" sz="2400" dirty="0" smtClean="0"/>
              <a:t>Collaboration</a:t>
            </a:r>
          </a:p>
          <a:p>
            <a:pPr lvl="2"/>
            <a:r>
              <a:rPr lang="en-US" sz="2400" dirty="0" smtClean="0"/>
              <a:t>Value to the state</a:t>
            </a:r>
          </a:p>
          <a:p>
            <a:pPr lvl="2"/>
            <a:r>
              <a:rPr lang="en-US" sz="2400" dirty="0" smtClean="0"/>
              <a:t>Role in the field</a:t>
            </a:r>
          </a:p>
          <a:p>
            <a:pPr lvl="2"/>
            <a:r>
              <a:rPr lang="en-US" sz="2400" dirty="0" smtClean="0"/>
              <a:t>Strategic relevance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DAC6-7BAA-4D1C-BF90-2A8C9427FF5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itle 6"/>
          <p:cNvSpPr txBox="1">
            <a:spLocks/>
          </p:cNvSpPr>
          <p:nvPr/>
        </p:nvSpPr>
        <p:spPr>
          <a:xfrm>
            <a:off x="0" y="-30480"/>
            <a:ext cx="9144000" cy="6400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Arial" pitchFamily="34" charset="0"/>
                <a:ea typeface="+mj-ea"/>
                <a:cs typeface="Arial" pitchFamily="34" charset="0"/>
              </a:rPr>
              <a:t>Questions?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653534"/>
            <a:ext cx="2286000" cy="1846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Priority Initiatives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7010400" y="609600"/>
            <a:ext cx="1981200" cy="2769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Next Steps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01000" cy="914400"/>
          </a:xfrm>
        </p:spPr>
        <p:txBody>
          <a:bodyPr>
            <a:normAutofit/>
          </a:bodyPr>
          <a:lstStyle/>
          <a:p>
            <a:r>
              <a:rPr lang="en-US" sz="3200" i="1" dirty="0" smtClean="0">
                <a:latin typeface="Arial" pitchFamily="34" charset="0"/>
                <a:cs typeface="Arial" pitchFamily="34" charset="0"/>
              </a:rPr>
              <a:t>Teaching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less with less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924800" cy="4191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 we really </a:t>
            </a:r>
            <a:r>
              <a:rPr lang="en-US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teach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less? </a:t>
            </a:r>
          </a:p>
          <a:p>
            <a:pPr marL="514350" indent="-514350" algn="r"/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Two places to start:</a:t>
            </a:r>
          </a:p>
          <a:p>
            <a:pPr marL="514350" indent="-514350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your learning goals</a:t>
            </a:r>
          </a:p>
          <a:p>
            <a:pPr marL="514350" indent="-514350"/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students</a:t>
            </a:r>
          </a:p>
          <a:p>
            <a:pPr marL="514350" indent="-514350"/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few brief examples…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05400" y="6248400"/>
            <a:ext cx="3581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ADVANCE Leadership Workshop	12.6.10</a:t>
            </a:r>
            <a:endParaRPr lang="en-US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1219200"/>
            <a:ext cx="56388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Doing Less with Less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1143000" y="1447800"/>
          <a:ext cx="6858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6096000" y="6208713"/>
            <a:ext cx="3200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 b="1"/>
              <a:t>Stephan E. Sefcik</a:t>
            </a:r>
            <a:endParaRPr lang="en-US" sz="800"/>
          </a:p>
          <a:p>
            <a:r>
              <a:rPr lang="en-US" sz="800" b="1"/>
              <a:t>Associate Dean of Undergraduate Programs</a:t>
            </a:r>
            <a:endParaRPr lang="en-US" sz="800"/>
          </a:p>
          <a:p>
            <a:r>
              <a:rPr lang="en-US" sz="800" b="1"/>
              <a:t>A. Kirk Lanterman/Holland America Professor of Accounting</a:t>
            </a:r>
            <a:endParaRPr lang="en-US" sz="800"/>
          </a:p>
          <a:p>
            <a:r>
              <a:rPr lang="en-US" sz="800" b="1"/>
              <a:t>Michael G. Foster School of Business</a:t>
            </a:r>
            <a:r>
              <a:rPr lang="en-US" sz="1000" b="1"/>
              <a:t/>
            </a:r>
            <a:br>
              <a:rPr lang="en-US" sz="1000" b="1"/>
            </a:br>
            <a:r>
              <a:rPr lang="en-US" sz="1200"/>
              <a:t/>
            </a:r>
            <a:br>
              <a:rPr lang="en-US" sz="1200"/>
            </a:b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Office of the Provost</a:t>
            </a:r>
            <a:endParaRPr lang="en-US" dirty="0"/>
          </a:p>
        </p:txBody>
      </p:sp>
      <p:sp>
        <p:nvSpPr>
          <p:cNvPr id="5" name="Title 6"/>
          <p:cNvSpPr txBox="1">
            <a:spLocks/>
          </p:cNvSpPr>
          <p:nvPr/>
        </p:nvSpPr>
        <p:spPr>
          <a:xfrm>
            <a:off x="609600" y="685800"/>
            <a:ext cx="7848600" cy="304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latin typeface="Arial" pitchFamily="34" charset="0"/>
                <a:ea typeface="+mj-ea"/>
                <a:cs typeface="Arial" pitchFamily="34" charset="0"/>
              </a:rPr>
              <a:t>ADVANCE Workshop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Arial" pitchFamily="34" charset="0"/>
                <a:ea typeface="+mj-ea"/>
                <a:cs typeface="Arial" pitchFamily="34" charset="0"/>
              </a:rPr>
              <a:t>December 2010</a:t>
            </a:r>
            <a:endParaRPr lang="en-US" sz="4400" noProof="0" dirty="0" smtClean="0"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7" name="Picture 6" descr="UW.Signature_stacke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4495800"/>
            <a:ext cx="1676400" cy="8335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budget cuts coming</a:t>
            </a:r>
          </a:p>
          <a:p>
            <a:r>
              <a:rPr lang="en-US" dirty="0" smtClean="0"/>
              <a:t>Concerns about quality and the future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 do we stay true to our vision, mission, and values while coping with rapidly declining state funding?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DAC6-7BAA-4D1C-BF90-2A8C9427FF5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6"/>
          <p:cNvSpPr txBox="1">
            <a:spLocks/>
          </p:cNvSpPr>
          <p:nvPr/>
        </p:nvSpPr>
        <p:spPr>
          <a:xfrm>
            <a:off x="0" y="0"/>
            <a:ext cx="9144000" cy="6400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noProof="0" dirty="0" smtClean="0">
                <a:latin typeface="Arial" pitchFamily="34" charset="0"/>
                <a:ea typeface="+mj-ea"/>
                <a:cs typeface="Arial" pitchFamily="34" charset="0"/>
              </a:rPr>
              <a:t>Challenging Times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343400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 smtClean="0"/>
              <a:t>ABB:  not about budget cuts; about allocation of new revenues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Program Evaluation:  not a formula; balancing of qualitative and quantitative measures addressing core criteria (quality and impact)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Budget cuts:  made after discussions between Provost and Deans, Chancellors, Vice Provosts, and Vice Presidents</a:t>
            </a:r>
          </a:p>
          <a:p>
            <a:pPr lvl="1"/>
            <a:r>
              <a:rPr lang="en-US" sz="2400" dirty="0" smtClean="0"/>
              <a:t>will not be across the board</a:t>
            </a:r>
          </a:p>
          <a:p>
            <a:pPr lvl="1"/>
            <a:r>
              <a:rPr lang="en-US" sz="2400" dirty="0" smtClean="0"/>
              <a:t>based on principles from SCPB and 2y2d</a:t>
            </a:r>
          </a:p>
          <a:p>
            <a:pPr lvl="2"/>
            <a:r>
              <a:rPr lang="en-US" sz="2323" dirty="0" smtClean="0"/>
              <a:t>No termination of tenure-track faculty</a:t>
            </a:r>
          </a:p>
          <a:p>
            <a:pPr lvl="2"/>
            <a:r>
              <a:rPr lang="en-US" sz="2323" dirty="0" smtClean="0"/>
              <a:t>Focus on maintaining quality</a:t>
            </a:r>
          </a:p>
          <a:p>
            <a:pPr lvl="2"/>
            <a:r>
              <a:rPr lang="en-US" sz="2323" dirty="0" smtClean="0"/>
              <a:t>No one-size-fits-all assessments</a:t>
            </a:r>
          </a:p>
          <a:p>
            <a:pPr lvl="2"/>
            <a:r>
              <a:rPr lang="en-US" sz="2323" dirty="0" smtClean="0"/>
              <a:t>For academic units: balancing of issues including quality, student demand, and uniqueness</a:t>
            </a:r>
          </a:p>
          <a:p>
            <a:pPr lvl="2"/>
            <a:r>
              <a:rPr lang="en-US" sz="2323" dirty="0" smtClean="0"/>
              <a:t>For administrative units: focus on maintaining core services, meeting compliance needs</a:t>
            </a:r>
            <a:endParaRPr lang="en-US" sz="258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DAC6-7BAA-4D1C-BF90-2A8C9427FF5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6"/>
          <p:cNvSpPr txBox="1">
            <a:spLocks/>
          </p:cNvSpPr>
          <p:nvPr/>
        </p:nvSpPr>
        <p:spPr>
          <a:xfrm>
            <a:off x="0" y="0"/>
            <a:ext cx="9144000" cy="6400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noProof="0" dirty="0" smtClean="0">
                <a:latin typeface="Arial" pitchFamily="34" charset="0"/>
                <a:ea typeface="+mj-ea"/>
                <a:cs typeface="Arial" pitchFamily="34" charset="0"/>
              </a:rPr>
              <a:t>Emerging Concerns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5638800"/>
            <a:ext cx="78640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How do we get through this year and come out even better?</a:t>
            </a:r>
            <a:endParaRPr lang="en-US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DAC6-7BAA-4D1C-BF90-2A8C9427FF5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9" name="Title 6"/>
          <p:cNvSpPr txBox="1">
            <a:spLocks/>
          </p:cNvSpPr>
          <p:nvPr/>
        </p:nvSpPr>
        <p:spPr>
          <a:xfrm>
            <a:off x="0" y="0"/>
            <a:ext cx="9144000" cy="6400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noProof="0" dirty="0" smtClean="0">
                <a:latin typeface="Arial" pitchFamily="34" charset="0"/>
                <a:ea typeface="+mj-ea"/>
                <a:cs typeface="Arial" pitchFamily="34" charset="0"/>
              </a:rPr>
              <a:t>What is 2y2d?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3137826" y="5790406"/>
            <a:ext cx="152400" cy="1588"/>
          </a:xfrm>
          <a:prstGeom prst="straightConnector1">
            <a:avLst/>
          </a:prstGeom>
          <a:ln w="2540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4566616" y="5790406"/>
            <a:ext cx="152400" cy="1588"/>
          </a:xfrm>
          <a:prstGeom prst="straightConnector1">
            <a:avLst/>
          </a:prstGeom>
          <a:ln w="2540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3848100" y="5638006"/>
            <a:ext cx="152400" cy="1588"/>
          </a:xfrm>
          <a:prstGeom prst="straightConnector1">
            <a:avLst/>
          </a:prstGeom>
          <a:ln w="2540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2514600" y="2819400"/>
            <a:ext cx="2819400" cy="1905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 indent="-342900" algn="ctr">
              <a:lnSpc>
                <a:spcPct val="150000"/>
              </a:lnSpc>
              <a:defRPr/>
            </a:pPr>
            <a:r>
              <a:rPr lang="en-US" sz="1700" b="1" dirty="0" smtClean="0">
                <a:solidFill>
                  <a:prstClr val="black"/>
                </a:solidFill>
              </a:rPr>
              <a:t>Two years (2y)</a:t>
            </a:r>
          </a:p>
          <a:p>
            <a:pPr lvl="0" indent="119063">
              <a:buFont typeface="Arial" pitchFamily="34" charset="0"/>
              <a:buChar char="•"/>
              <a:tabLst>
                <a:tab pos="228600" algn="l"/>
              </a:tabLst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Near-term action</a:t>
            </a:r>
          </a:p>
          <a:p>
            <a:pPr lvl="0" indent="119063">
              <a:buFont typeface="Arial" pitchFamily="34" charset="0"/>
              <a:buChar char="•"/>
              <a:tabLst>
                <a:tab pos="228600" algn="l"/>
              </a:tabLst>
            </a:pPr>
            <a:r>
              <a:rPr lang="en-US" sz="1600" dirty="0" smtClean="0">
                <a:solidFill>
                  <a:prstClr val="black"/>
                </a:solidFill>
              </a:rPr>
              <a:t>Practical</a:t>
            </a:r>
          </a:p>
          <a:p>
            <a:pPr lvl="0" indent="119063">
              <a:buFont typeface="Arial" pitchFamily="34" charset="0"/>
              <a:buChar char="•"/>
              <a:tabLst>
                <a:tab pos="228600" algn="l"/>
              </a:tabLst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Answers “How?”</a:t>
            </a:r>
          </a:p>
          <a:p>
            <a:pPr marL="114300" lvl="0" indent="-114300">
              <a:buFont typeface="Arial" pitchFamily="34" charset="0"/>
              <a:buChar char="•"/>
              <a:tabLst>
                <a:tab pos="228600" algn="l"/>
              </a:tabLst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Creates a new business model</a:t>
            </a:r>
          </a:p>
        </p:txBody>
      </p:sp>
      <p:sp>
        <p:nvSpPr>
          <p:cNvPr id="32" name="Right Arrow 31"/>
          <p:cNvSpPr/>
          <p:nvPr/>
        </p:nvSpPr>
        <p:spPr>
          <a:xfrm>
            <a:off x="1878105" y="2514600"/>
            <a:ext cx="457200" cy="45720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2514600" y="1066800"/>
            <a:ext cx="6019800" cy="12192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7030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UW Vision &amp; Values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Discovery </a:t>
            </a:r>
            <a:r>
              <a:rPr lang="en-US" i="1" dirty="0" smtClean="0">
                <a:solidFill>
                  <a:schemeClr val="tx1"/>
                </a:solidFill>
              </a:rPr>
              <a:t>is </a:t>
            </a:r>
            <a:r>
              <a:rPr lang="en-US" i="1" dirty="0">
                <a:solidFill>
                  <a:schemeClr val="tx1"/>
                </a:solidFill>
              </a:rPr>
              <a:t>at the </a:t>
            </a:r>
            <a:r>
              <a:rPr lang="en-US" b="1" i="1" dirty="0">
                <a:solidFill>
                  <a:schemeClr val="tx1"/>
                </a:solidFill>
              </a:rPr>
              <a:t>heart of our university</a:t>
            </a:r>
            <a:r>
              <a:rPr lang="en-US" b="1" i="1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en-US" sz="400" b="1" i="1" dirty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Integrity </a:t>
            </a:r>
            <a:r>
              <a:rPr lang="en-US" sz="1400" dirty="0" smtClean="0">
                <a:solidFill>
                  <a:schemeClr val="tx1"/>
                </a:solidFill>
                <a:sym typeface="Symbol"/>
              </a:rPr>
              <a:t> </a:t>
            </a:r>
            <a:r>
              <a:rPr lang="en-US" sz="1400" dirty="0" smtClean="0">
                <a:solidFill>
                  <a:schemeClr val="tx1"/>
                </a:solidFill>
              </a:rPr>
              <a:t>diversity </a:t>
            </a:r>
            <a:r>
              <a:rPr lang="en-US" sz="1400" dirty="0" smtClean="0">
                <a:solidFill>
                  <a:schemeClr val="tx1"/>
                </a:solidFill>
                <a:sym typeface="Symbol"/>
              </a:rPr>
              <a:t> </a:t>
            </a:r>
            <a:r>
              <a:rPr lang="en-US" sz="1400" dirty="0" smtClean="0">
                <a:solidFill>
                  <a:schemeClr val="tx1"/>
                </a:solidFill>
              </a:rPr>
              <a:t>excellence </a:t>
            </a:r>
            <a:r>
              <a:rPr lang="en-US" sz="1400" dirty="0" smtClean="0">
                <a:solidFill>
                  <a:schemeClr val="tx1"/>
                </a:solidFill>
                <a:sym typeface="Symbol"/>
              </a:rPr>
              <a:t>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collaboration </a:t>
            </a:r>
            <a:r>
              <a:rPr lang="en-US" sz="1400" dirty="0" smtClean="0">
                <a:solidFill>
                  <a:schemeClr val="tx1"/>
                </a:solidFill>
                <a:sym typeface="Symbol"/>
              </a:rPr>
              <a:t>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innovation </a:t>
            </a:r>
            <a:r>
              <a:rPr lang="en-US" sz="1400" dirty="0" smtClean="0">
                <a:solidFill>
                  <a:schemeClr val="tx1"/>
                </a:solidFill>
                <a:sym typeface="Symbol"/>
              </a:rPr>
              <a:t> </a:t>
            </a:r>
            <a:r>
              <a:rPr lang="en-US" sz="1400" dirty="0" smtClean="0">
                <a:solidFill>
                  <a:schemeClr val="tx1"/>
                </a:solidFill>
              </a:rPr>
              <a:t>respect</a:t>
            </a:r>
          </a:p>
          <a:p>
            <a:pPr algn="ctr"/>
            <a:endParaRPr lang="en-US" sz="400" b="1" i="1" dirty="0" smtClean="0">
              <a:solidFill>
                <a:schemeClr val="tx1"/>
              </a:solidFill>
            </a:endParaRPr>
          </a:p>
          <a:p>
            <a:pPr algn="ctr"/>
            <a:r>
              <a:rPr lang="en-US" sz="1200" b="1" i="1" dirty="0" smtClean="0">
                <a:solidFill>
                  <a:schemeClr val="tx1"/>
                </a:solidFill>
              </a:rPr>
              <a:t>Creative people—faculty, students, staff—make our vision and values real.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81000" y="1295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Who are we?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81000" y="1905000"/>
            <a:ext cx="1447800" cy="1177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What’s next?</a:t>
            </a:r>
          </a:p>
          <a:p>
            <a:r>
              <a:rPr lang="en-US" sz="1050" dirty="0" smtClean="0"/>
              <a:t>(What will we be? What direction maintains/sustains excellence, vision and values?) </a:t>
            </a:r>
            <a:endParaRPr lang="en-US" sz="1050" dirty="0"/>
          </a:p>
        </p:txBody>
      </p:sp>
      <p:sp>
        <p:nvSpPr>
          <p:cNvPr id="40" name="TextBox 39"/>
          <p:cNvSpPr txBox="1"/>
          <p:nvPr/>
        </p:nvSpPr>
        <p:spPr>
          <a:xfrm>
            <a:off x="381000" y="32004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will we get there?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81000" y="49162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are we doing now?</a:t>
            </a:r>
            <a:endParaRPr lang="en-US" dirty="0"/>
          </a:p>
        </p:txBody>
      </p:sp>
      <p:sp>
        <p:nvSpPr>
          <p:cNvPr id="42" name="Right Arrow 41"/>
          <p:cNvSpPr/>
          <p:nvPr/>
        </p:nvSpPr>
        <p:spPr>
          <a:xfrm>
            <a:off x="1878105" y="5068669"/>
            <a:ext cx="457200" cy="45720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ight Arrow 46"/>
          <p:cNvSpPr/>
          <p:nvPr/>
        </p:nvSpPr>
        <p:spPr>
          <a:xfrm>
            <a:off x="1878105" y="1295400"/>
            <a:ext cx="457200" cy="457200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ounded Rectangle 47"/>
          <p:cNvSpPr/>
          <p:nvPr/>
        </p:nvSpPr>
        <p:spPr>
          <a:xfrm>
            <a:off x="5715000" y="2819400"/>
            <a:ext cx="2819400" cy="1905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lnSpc>
                <a:spcPct val="150000"/>
              </a:lnSpc>
              <a:buNone/>
            </a:pPr>
            <a:r>
              <a:rPr lang="en-US" sz="1700" b="1" dirty="0" smtClean="0">
                <a:solidFill>
                  <a:schemeClr val="tx1"/>
                </a:solidFill>
              </a:rPr>
              <a:t>Two decades (2d)</a:t>
            </a:r>
          </a:p>
          <a:p>
            <a:pPr marL="114300" lvl="0" indent="-114300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Long-term view</a:t>
            </a:r>
          </a:p>
          <a:p>
            <a:pPr marL="114300" lvl="0" indent="-114300">
              <a:buFont typeface="Arial" pitchFamily="34" charset="0"/>
              <a:buChar char="•"/>
              <a:defRPr/>
            </a:pPr>
            <a:r>
              <a:rPr lang="en-US" sz="1600" dirty="0" err="1" smtClean="0">
                <a:solidFill>
                  <a:schemeClr val="tx1"/>
                </a:solidFill>
              </a:rPr>
              <a:t>Aspirational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pPr marL="114300" lvl="0" indent="-114300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Answers “What?”</a:t>
            </a:r>
          </a:p>
          <a:p>
            <a:pPr marL="114300" lvl="0" indent="-114300"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Positions the UW to thrive in the 21st Century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2514600" y="2590800"/>
            <a:ext cx="6019800" cy="381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Two Years to Two Decades (2y2d)</a:t>
            </a:r>
          </a:p>
        </p:txBody>
      </p:sp>
      <p:cxnSp>
        <p:nvCxnSpPr>
          <p:cNvPr id="51" name="Straight Arrow Connector 50"/>
          <p:cNvCxnSpPr>
            <a:stCxn id="30" idx="3"/>
            <a:endCxn id="48" idx="1"/>
          </p:cNvCxnSpPr>
          <p:nvPr/>
        </p:nvCxnSpPr>
        <p:spPr>
          <a:xfrm>
            <a:off x="5334000" y="3771900"/>
            <a:ext cx="381000" cy="1588"/>
          </a:xfrm>
          <a:prstGeom prst="straightConnector1">
            <a:avLst/>
          </a:prstGeom>
          <a:ln w="2540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50" idx="0"/>
            <a:endCxn id="35" idx="2"/>
          </p:cNvCxnSpPr>
          <p:nvPr/>
        </p:nvCxnSpPr>
        <p:spPr>
          <a:xfrm rot="5400000" flipH="1" flipV="1">
            <a:off x="5372100" y="2438400"/>
            <a:ext cx="304800" cy="1588"/>
          </a:xfrm>
          <a:prstGeom prst="straightConnector1">
            <a:avLst/>
          </a:prstGeom>
          <a:ln w="25400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2514600" y="4876800"/>
            <a:ext cx="2819400" cy="762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US" sz="1200" dirty="0" smtClean="0">
                <a:solidFill>
                  <a:schemeClr val="tx1"/>
                </a:solidFill>
              </a:rPr>
              <a:t>NEXT STEPS: </a:t>
            </a:r>
            <a:r>
              <a:rPr lang="en-US" sz="1600" dirty="0" smtClean="0">
                <a:solidFill>
                  <a:schemeClr val="tx1"/>
                </a:solidFill>
              </a:rPr>
              <a:t>Sustainable Academic Business Plan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5715000" y="4876800"/>
            <a:ext cx="2819400" cy="762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US" sz="1200" dirty="0" smtClean="0">
                <a:solidFill>
                  <a:schemeClr val="tx1"/>
                </a:solidFill>
              </a:rPr>
              <a:t>NEXT STEPS: </a:t>
            </a:r>
            <a:r>
              <a:rPr lang="en-US" sz="1600" dirty="0" smtClean="0">
                <a:solidFill>
                  <a:schemeClr val="tx1"/>
                </a:solidFill>
              </a:rPr>
              <a:t>Focus on Society’s Biggest Issues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5" name="Straight Arrow Connector 54"/>
          <p:cNvCxnSpPr>
            <a:stCxn id="53" idx="3"/>
            <a:endCxn id="54" idx="1"/>
          </p:cNvCxnSpPr>
          <p:nvPr/>
        </p:nvCxnSpPr>
        <p:spPr>
          <a:xfrm>
            <a:off x="5334000" y="5257800"/>
            <a:ext cx="381000" cy="1588"/>
          </a:xfrm>
          <a:prstGeom prst="straightConnector1">
            <a:avLst/>
          </a:prstGeom>
          <a:ln w="2540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53" idx="0"/>
            <a:endCxn id="30" idx="2"/>
          </p:cNvCxnSpPr>
          <p:nvPr/>
        </p:nvCxnSpPr>
        <p:spPr>
          <a:xfrm rot="5400000" flipH="1" flipV="1">
            <a:off x="3848100" y="4800600"/>
            <a:ext cx="152400" cy="1588"/>
          </a:xfrm>
          <a:prstGeom prst="straightConnector1">
            <a:avLst/>
          </a:prstGeom>
          <a:ln w="2540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54" idx="0"/>
            <a:endCxn id="48" idx="2"/>
          </p:cNvCxnSpPr>
          <p:nvPr/>
        </p:nvCxnSpPr>
        <p:spPr>
          <a:xfrm rot="5400000" flipH="1" flipV="1">
            <a:off x="7048500" y="4800600"/>
            <a:ext cx="152400" cy="1588"/>
          </a:xfrm>
          <a:prstGeom prst="straightConnector1">
            <a:avLst/>
          </a:prstGeom>
          <a:ln w="2540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ight Arrow 60"/>
          <p:cNvSpPr/>
          <p:nvPr/>
        </p:nvSpPr>
        <p:spPr>
          <a:xfrm>
            <a:off x="1878105" y="5943600"/>
            <a:ext cx="457200" cy="4572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ight Arrow 61"/>
          <p:cNvSpPr/>
          <p:nvPr/>
        </p:nvSpPr>
        <p:spPr>
          <a:xfrm>
            <a:off x="1865376" y="3124200"/>
            <a:ext cx="457200" cy="45720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ounded Rectangle 62"/>
          <p:cNvSpPr/>
          <p:nvPr/>
        </p:nvSpPr>
        <p:spPr>
          <a:xfrm>
            <a:off x="2514600" y="5791200"/>
            <a:ext cx="1371600" cy="838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US" sz="1400" dirty="0" smtClean="0">
                <a:solidFill>
                  <a:schemeClr val="tx1"/>
                </a:solidFill>
              </a:rPr>
              <a:t>Organizational Effectiveness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3962400" y="5791200"/>
            <a:ext cx="1371600" cy="838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marL="166688"/>
            <a:r>
              <a:rPr lang="en-US" sz="1400" dirty="0" smtClean="0">
                <a:solidFill>
                  <a:schemeClr val="tx1"/>
                </a:solidFill>
              </a:rPr>
              <a:t>Program Evaluation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3200400" y="5715000"/>
            <a:ext cx="1447800" cy="1588"/>
          </a:xfrm>
          <a:prstGeom prst="straightConnector1">
            <a:avLst/>
          </a:prstGeom>
          <a:ln w="25400">
            <a:solidFill>
              <a:schemeClr val="tx1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572000" y="653534"/>
            <a:ext cx="2286000" cy="1846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Priority Initiatives</a:t>
            </a:r>
            <a:endParaRPr lang="en-US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381000" y="579120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Provost’s Priority Initiatives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010400" y="609600"/>
            <a:ext cx="1981200" cy="2769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Next Steps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DAC6-7BAA-4D1C-BF90-2A8C9427FF5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6"/>
          <p:cNvSpPr txBox="1">
            <a:spLocks/>
          </p:cNvSpPr>
          <p:nvPr/>
        </p:nvSpPr>
        <p:spPr>
          <a:xfrm>
            <a:off x="0" y="-30480"/>
            <a:ext cx="9144000" cy="6400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Arial" pitchFamily="34" charset="0"/>
                <a:ea typeface="+mj-ea"/>
                <a:cs typeface="Arial" pitchFamily="34" charset="0"/>
              </a:rPr>
              <a:t>2y2d: Initial Stakeholder Feedback</a:t>
            </a:r>
          </a:p>
        </p:txBody>
      </p:sp>
      <p:pic>
        <p:nvPicPr>
          <p:cNvPr id="6" name="Picture 5" descr="Internal Stakeholders Wordle DRAFT_10.4.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524000"/>
            <a:ext cx="9112250" cy="50673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9216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Discovery—Diversity—Engagement—Globalization</a:t>
            </a:r>
          </a:p>
          <a:p>
            <a:pPr algn="ctr"/>
            <a:r>
              <a:rPr lang="en-US" sz="2400" b="1" dirty="0" smtClean="0"/>
              <a:t>Interdisciplinary Education &amp; Research—Learning—Technology 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810000" y="3108198"/>
            <a:ext cx="1066800" cy="1969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280" dirty="0" smtClean="0">
                <a:solidFill>
                  <a:srgbClr val="500050"/>
                </a:solidFill>
                <a:latin typeface="Haettenschweiler" pitchFamily="34" charset="0"/>
                <a:cs typeface="Estrangelo Edessa" pitchFamily="66" charset="0"/>
              </a:rPr>
              <a:t>experiential learning</a:t>
            </a:r>
            <a:endParaRPr lang="en-US" sz="1280" dirty="0">
              <a:solidFill>
                <a:srgbClr val="500050"/>
              </a:solidFill>
              <a:latin typeface="Haettenschweiler" pitchFamily="34" charset="0"/>
              <a:cs typeface="Estrangelo Edess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r>
              <a:rPr lang="en-US" sz="4000" baseline="22000" dirty="0" smtClean="0"/>
              <a:t>In FY10, 2y2d focus groups in 7 areas + follow-up with BODC and SCPB + analysis of input resulted in five fundamental principles:</a:t>
            </a:r>
          </a:p>
          <a:p>
            <a:pPr>
              <a:buNone/>
            </a:pPr>
            <a:endParaRPr lang="en-US" sz="4000" baseline="22000" dirty="0" smtClean="0"/>
          </a:p>
          <a:p>
            <a:pPr lvl="1">
              <a:buNone/>
            </a:pPr>
            <a:r>
              <a:rPr lang="en-US" sz="4000" b="1" baseline="22000" dirty="0" smtClean="0"/>
              <a:t>quality</a:t>
            </a:r>
          </a:p>
          <a:p>
            <a:pPr lvl="2"/>
            <a:r>
              <a:rPr lang="en-US" sz="4000" baseline="22000" dirty="0" smtClean="0"/>
              <a:t>above all else, quality must be the foundation of all that we do</a:t>
            </a:r>
          </a:p>
          <a:p>
            <a:pPr lvl="1">
              <a:buNone/>
            </a:pPr>
            <a:r>
              <a:rPr lang="en-US" sz="4000" b="1" baseline="22000" dirty="0" smtClean="0"/>
              <a:t>flexibility</a:t>
            </a:r>
            <a:r>
              <a:rPr lang="en-US" sz="4000" baseline="22000" dirty="0" smtClean="0"/>
              <a:t>  </a:t>
            </a:r>
          </a:p>
          <a:p>
            <a:pPr lvl="2"/>
            <a:r>
              <a:rPr lang="en-US" sz="4000" baseline="22000" dirty="0" smtClean="0"/>
              <a:t>there are no one-size-fits-all solutions</a:t>
            </a:r>
          </a:p>
          <a:p>
            <a:pPr lvl="1">
              <a:buNone/>
            </a:pPr>
            <a:r>
              <a:rPr lang="en-US" sz="4000" b="1" baseline="22000" dirty="0" smtClean="0"/>
              <a:t>nimbleness</a:t>
            </a:r>
            <a:r>
              <a:rPr lang="en-US" sz="4000" baseline="22000" dirty="0" smtClean="0"/>
              <a:t>  </a:t>
            </a:r>
          </a:p>
          <a:p>
            <a:pPr lvl="2"/>
            <a:r>
              <a:rPr lang="en-US" sz="4000" baseline="22000" dirty="0" smtClean="0"/>
              <a:t>we must be responsive to change</a:t>
            </a:r>
          </a:p>
          <a:p>
            <a:pPr lvl="1">
              <a:buNone/>
            </a:pPr>
            <a:r>
              <a:rPr lang="en-US" sz="4000" b="1" baseline="22000" dirty="0" smtClean="0"/>
              <a:t>collaboration</a:t>
            </a:r>
            <a:r>
              <a:rPr lang="en-US" sz="4000" baseline="22000" dirty="0" smtClean="0"/>
              <a:t>  </a:t>
            </a:r>
          </a:p>
          <a:p>
            <a:pPr lvl="2"/>
            <a:r>
              <a:rPr lang="en-US" sz="4000" baseline="22000" dirty="0" smtClean="0"/>
              <a:t>we must create and sustain new kinds of partnerships within all three of our missions</a:t>
            </a:r>
          </a:p>
          <a:p>
            <a:pPr lvl="1">
              <a:buNone/>
            </a:pPr>
            <a:r>
              <a:rPr lang="en-US" sz="4000" b="1" baseline="22000" dirty="0" smtClean="0"/>
              <a:t>sustainability</a:t>
            </a:r>
            <a:r>
              <a:rPr lang="en-US" sz="4000" baseline="22000" dirty="0" smtClean="0"/>
              <a:t> </a:t>
            </a:r>
          </a:p>
          <a:p>
            <a:pPr lvl="2"/>
            <a:r>
              <a:rPr lang="en-US" sz="4000" baseline="22000" dirty="0" smtClean="0"/>
              <a:t>affordability and business models must inform all decisions and investments</a:t>
            </a:r>
          </a:p>
          <a:p>
            <a:pPr lvl="2">
              <a:buNone/>
            </a:pPr>
            <a:endParaRPr lang="en-US" sz="3200" baseline="2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DAC6-7BAA-4D1C-BF90-2A8C9427FF5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le 6"/>
          <p:cNvSpPr txBox="1">
            <a:spLocks/>
          </p:cNvSpPr>
          <p:nvPr/>
        </p:nvSpPr>
        <p:spPr>
          <a:xfrm>
            <a:off x="0" y="-30480"/>
            <a:ext cx="9144000" cy="6400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Arial" pitchFamily="34" charset="0"/>
                <a:ea typeface="+mj-ea"/>
                <a:cs typeface="Arial" pitchFamily="34" charset="0"/>
              </a:rPr>
              <a:t>Stakeholder Input Led to Fundamental Principles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653534"/>
            <a:ext cx="2286000" cy="1846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Priority Initiatives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7010400" y="609600"/>
            <a:ext cx="1981200" cy="2769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Next Steps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The next step was to:</a:t>
            </a:r>
          </a:p>
          <a:p>
            <a:pPr marL="0" indent="6350">
              <a:buNone/>
            </a:pPr>
            <a:r>
              <a:rPr lang="en-US" sz="2800" dirty="0" smtClean="0"/>
              <a:t>Create a </a:t>
            </a:r>
            <a:r>
              <a:rPr lang="en-US" sz="2800" b="1" dirty="0" smtClean="0">
                <a:solidFill>
                  <a:srgbClr val="FF0000"/>
                </a:solidFill>
              </a:rPr>
              <a:t>Sustainable Academic Business Plan </a:t>
            </a:r>
            <a:r>
              <a:rPr lang="en-US" sz="2800" dirty="0" smtClean="0"/>
              <a:t>for how to emerge from the next two years better than we are now, positioned for the next twenty, a plan to:</a:t>
            </a:r>
            <a:endParaRPr lang="en-US" sz="2400" dirty="0" smtClean="0"/>
          </a:p>
          <a:p>
            <a:pPr marL="1200150" lvl="1">
              <a:buNone/>
            </a:pPr>
            <a:r>
              <a:rPr lang="en-US" dirty="0" smtClean="0"/>
              <a:t>	</a:t>
            </a:r>
          </a:p>
          <a:p>
            <a:pPr marL="1200150" lvl="1">
              <a:buNone/>
            </a:pPr>
            <a:r>
              <a:rPr lang="en-US" sz="2400" dirty="0" smtClean="0"/>
              <a:t>Increase revenues</a:t>
            </a:r>
          </a:p>
          <a:p>
            <a:pPr marL="1200150" lvl="1">
              <a:buNone/>
            </a:pPr>
            <a:r>
              <a:rPr lang="en-US" sz="2400" dirty="0" smtClean="0"/>
              <a:t>	Decrease costs		     Engage everyone</a:t>
            </a:r>
          </a:p>
          <a:p>
            <a:pPr marL="1200150" lvl="1">
              <a:buNone/>
            </a:pPr>
            <a:r>
              <a:rPr lang="en-US" sz="2400" dirty="0" smtClean="0"/>
              <a:t>	Increase quality</a:t>
            </a:r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r>
              <a:rPr lang="en-US" sz="2400" dirty="0" smtClean="0"/>
              <a:t>				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DAC6-7BAA-4D1C-BF90-2A8C9427FF5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itle 6"/>
          <p:cNvSpPr txBox="1">
            <a:spLocks/>
          </p:cNvSpPr>
          <p:nvPr/>
        </p:nvSpPr>
        <p:spPr>
          <a:xfrm>
            <a:off x="0" y="-30480"/>
            <a:ext cx="9144000" cy="6400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Arial" pitchFamily="34" charset="0"/>
                <a:ea typeface="+mj-ea"/>
                <a:cs typeface="Arial" pitchFamily="34" charset="0"/>
              </a:rPr>
              <a:t>Sustainable Academic Business Plan</a:t>
            </a:r>
          </a:p>
        </p:txBody>
      </p:sp>
      <p:sp>
        <p:nvSpPr>
          <p:cNvPr id="6" name="Half Frame 5"/>
          <p:cNvSpPr/>
          <p:nvPr/>
        </p:nvSpPr>
        <p:spPr>
          <a:xfrm rot="8133561">
            <a:off x="3914100" y="4237244"/>
            <a:ext cx="934300" cy="898112"/>
          </a:xfrm>
          <a:prstGeom prst="half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653534"/>
            <a:ext cx="2286000" cy="1846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Priority Initiatives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7010400" y="609600"/>
            <a:ext cx="1981200" cy="2769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Next Steps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0" y="5486400"/>
            <a:ext cx="6858000" cy="748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aseline="22000" dirty="0" smtClean="0"/>
              <a:t>The 2y2d principles informed the creation of six strategic goals of the Sustainable Academic Business 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>
          <a:xfrm>
            <a:off x="7924800" y="6492875"/>
            <a:ext cx="762000" cy="365125"/>
          </a:xfrm>
        </p:spPr>
        <p:txBody>
          <a:bodyPr/>
          <a:lstStyle/>
          <a:p>
            <a:fld id="{75214E33-E2B2-4806-BB59-AED8A331E33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3" name="Title 6"/>
          <p:cNvSpPr txBox="1">
            <a:spLocks/>
          </p:cNvSpPr>
          <p:nvPr/>
        </p:nvSpPr>
        <p:spPr>
          <a:xfrm>
            <a:off x="-2819400" y="-762000"/>
            <a:ext cx="9144000" cy="533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“Become Better with Changing Resources“ </a:t>
            </a:r>
          </a:p>
          <a:p>
            <a:pPr lvl="0" algn="ctr">
              <a:spcBef>
                <a:spcPct val="0"/>
              </a:spcBef>
            </a:pPr>
            <a:r>
              <a:rPr lang="en-US" sz="1400" dirty="0" smtClean="0">
                <a:latin typeface="Arial" pitchFamily="34" charset="0"/>
                <a:ea typeface="+mj-ea"/>
                <a:cs typeface="Arial" pitchFamily="34" charset="0"/>
              </a:rPr>
              <a:t>Quality, Flexibility, Nimbleness, Collaboration, Sustainability</a:t>
            </a:r>
          </a:p>
        </p:txBody>
      </p:sp>
      <p:sp>
        <p:nvSpPr>
          <p:cNvPr id="5" name="Oval 4"/>
          <p:cNvSpPr/>
          <p:nvPr/>
        </p:nvSpPr>
        <p:spPr>
          <a:xfrm>
            <a:off x="0" y="1600200"/>
            <a:ext cx="9144000" cy="47244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Sustainable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Academic Business Plan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6248400" y="4437529"/>
            <a:ext cx="2133600" cy="972671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Foster Collaboration</a:t>
            </a:r>
          </a:p>
        </p:txBody>
      </p:sp>
      <p:sp>
        <p:nvSpPr>
          <p:cNvPr id="31" name="Oval 30"/>
          <p:cNvSpPr/>
          <p:nvPr/>
        </p:nvSpPr>
        <p:spPr>
          <a:xfrm>
            <a:off x="838200" y="2380129"/>
            <a:ext cx="2133600" cy="972671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Enhance Infrastructure</a:t>
            </a:r>
          </a:p>
        </p:txBody>
      </p:sp>
      <p:sp>
        <p:nvSpPr>
          <p:cNvPr id="32" name="Oval 31"/>
          <p:cNvSpPr/>
          <p:nvPr/>
        </p:nvSpPr>
        <p:spPr>
          <a:xfrm>
            <a:off x="914400" y="4666129"/>
            <a:ext cx="2133600" cy="972671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Enhance the Learning Experience</a:t>
            </a:r>
          </a:p>
        </p:txBody>
      </p:sp>
      <p:sp>
        <p:nvSpPr>
          <p:cNvPr id="33" name="Oval 32"/>
          <p:cNvSpPr/>
          <p:nvPr/>
        </p:nvSpPr>
        <p:spPr>
          <a:xfrm>
            <a:off x="3581400" y="5123329"/>
            <a:ext cx="2133600" cy="972671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Align Goals &amp; Activities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3276600" y="1808629"/>
            <a:ext cx="2667000" cy="972671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Increase Revenue, Leverage Resources</a:t>
            </a:r>
          </a:p>
        </p:txBody>
      </p:sp>
      <p:sp>
        <p:nvSpPr>
          <p:cNvPr id="35" name="Oval 34"/>
          <p:cNvSpPr/>
          <p:nvPr/>
        </p:nvSpPr>
        <p:spPr>
          <a:xfrm>
            <a:off x="6172200" y="2532529"/>
            <a:ext cx="2133600" cy="972671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Increase Flexibility</a:t>
            </a:r>
          </a:p>
        </p:txBody>
      </p:sp>
      <p:grpSp>
        <p:nvGrpSpPr>
          <p:cNvPr id="2" name="Group 35"/>
          <p:cNvGrpSpPr/>
          <p:nvPr/>
        </p:nvGrpSpPr>
        <p:grpSpPr>
          <a:xfrm rot="2991000">
            <a:off x="3064128" y="4318950"/>
            <a:ext cx="382194" cy="531051"/>
            <a:chOff x="4272167" y="2244340"/>
            <a:chExt cx="382194" cy="357826"/>
          </a:xfrm>
          <a:solidFill>
            <a:schemeClr val="accent3">
              <a:lumMod val="75000"/>
            </a:schemeClr>
          </a:solidFill>
        </p:grpSpPr>
        <p:sp>
          <p:nvSpPr>
            <p:cNvPr id="37" name="Right Arrow 36"/>
            <p:cNvSpPr/>
            <p:nvPr/>
          </p:nvSpPr>
          <p:spPr>
            <a:xfrm rot="16157435">
              <a:off x="4284351" y="2232156"/>
              <a:ext cx="357826" cy="382194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ight Arrow 4"/>
            <p:cNvSpPr/>
            <p:nvPr/>
          </p:nvSpPr>
          <p:spPr>
            <a:xfrm rot="26957435">
              <a:off x="4338690" y="2362265"/>
              <a:ext cx="250478" cy="2293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kern="1200" dirty="0"/>
            </a:p>
          </p:txBody>
        </p:sp>
      </p:grpSp>
      <p:sp>
        <p:nvSpPr>
          <p:cNvPr id="46" name="Title 6"/>
          <p:cNvSpPr txBox="1">
            <a:spLocks/>
          </p:cNvSpPr>
          <p:nvPr/>
        </p:nvSpPr>
        <p:spPr>
          <a:xfrm>
            <a:off x="0" y="-30480"/>
            <a:ext cx="9144000" cy="6400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Arial" pitchFamily="34" charset="0"/>
                <a:ea typeface="+mj-ea"/>
                <a:cs typeface="Arial" pitchFamily="34" charset="0"/>
              </a:rPr>
              <a:t>Fundamental Principles Led to 6 Strategic Goals</a:t>
            </a:r>
          </a:p>
        </p:txBody>
      </p:sp>
      <p:grpSp>
        <p:nvGrpSpPr>
          <p:cNvPr id="3" name="Group 44"/>
          <p:cNvGrpSpPr/>
          <p:nvPr/>
        </p:nvGrpSpPr>
        <p:grpSpPr>
          <a:xfrm>
            <a:off x="4432663" y="4419600"/>
            <a:ext cx="382194" cy="531051"/>
            <a:chOff x="4272167" y="2244340"/>
            <a:chExt cx="382194" cy="357826"/>
          </a:xfrm>
          <a:solidFill>
            <a:schemeClr val="accent3">
              <a:lumMod val="75000"/>
            </a:schemeClr>
          </a:solidFill>
        </p:grpSpPr>
        <p:sp>
          <p:nvSpPr>
            <p:cNvPr id="48" name="Right Arrow 47"/>
            <p:cNvSpPr/>
            <p:nvPr/>
          </p:nvSpPr>
          <p:spPr>
            <a:xfrm rot="16157435">
              <a:off x="4284351" y="2232156"/>
              <a:ext cx="357826" cy="382194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Right Arrow 4"/>
            <p:cNvSpPr/>
            <p:nvPr/>
          </p:nvSpPr>
          <p:spPr>
            <a:xfrm rot="26957435">
              <a:off x="4338690" y="2362265"/>
              <a:ext cx="250478" cy="2293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kern="1200" dirty="0"/>
            </a:p>
          </p:txBody>
        </p:sp>
      </p:grpSp>
      <p:grpSp>
        <p:nvGrpSpPr>
          <p:cNvPr id="4" name="Group 49"/>
          <p:cNvGrpSpPr/>
          <p:nvPr/>
        </p:nvGrpSpPr>
        <p:grpSpPr>
          <a:xfrm rot="18680423">
            <a:off x="5807921" y="4320538"/>
            <a:ext cx="382194" cy="531051"/>
            <a:chOff x="4272167" y="2244340"/>
            <a:chExt cx="382194" cy="357826"/>
          </a:xfrm>
          <a:solidFill>
            <a:schemeClr val="accent3">
              <a:lumMod val="75000"/>
            </a:schemeClr>
          </a:solidFill>
        </p:grpSpPr>
        <p:sp>
          <p:nvSpPr>
            <p:cNvPr id="51" name="Right Arrow 50"/>
            <p:cNvSpPr/>
            <p:nvPr/>
          </p:nvSpPr>
          <p:spPr>
            <a:xfrm rot="16157435">
              <a:off x="4284351" y="2232156"/>
              <a:ext cx="357826" cy="382194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Right Arrow 4"/>
            <p:cNvSpPr/>
            <p:nvPr/>
          </p:nvSpPr>
          <p:spPr>
            <a:xfrm rot="26957435">
              <a:off x="4338690" y="2362265"/>
              <a:ext cx="250478" cy="2293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kern="1200" dirty="0"/>
            </a:p>
          </p:txBody>
        </p:sp>
      </p:grpSp>
      <p:grpSp>
        <p:nvGrpSpPr>
          <p:cNvPr id="6" name="Group 52"/>
          <p:cNvGrpSpPr/>
          <p:nvPr/>
        </p:nvGrpSpPr>
        <p:grpSpPr>
          <a:xfrm rot="10800000">
            <a:off x="4419600" y="2974148"/>
            <a:ext cx="382194" cy="531051"/>
            <a:chOff x="4272167" y="2244340"/>
            <a:chExt cx="382194" cy="357826"/>
          </a:xfrm>
          <a:solidFill>
            <a:schemeClr val="accent3">
              <a:lumMod val="75000"/>
            </a:schemeClr>
          </a:solidFill>
        </p:grpSpPr>
        <p:sp>
          <p:nvSpPr>
            <p:cNvPr id="54" name="Right Arrow 53"/>
            <p:cNvSpPr/>
            <p:nvPr/>
          </p:nvSpPr>
          <p:spPr>
            <a:xfrm rot="16157435">
              <a:off x="4284351" y="2232156"/>
              <a:ext cx="357826" cy="382194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Right Arrow 4"/>
            <p:cNvSpPr/>
            <p:nvPr/>
          </p:nvSpPr>
          <p:spPr>
            <a:xfrm rot="26957435">
              <a:off x="4338690" y="2362265"/>
              <a:ext cx="250478" cy="2293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kern="1200" dirty="0"/>
            </a:p>
          </p:txBody>
        </p:sp>
      </p:grpSp>
      <p:grpSp>
        <p:nvGrpSpPr>
          <p:cNvPr id="7" name="Group 55"/>
          <p:cNvGrpSpPr/>
          <p:nvPr/>
        </p:nvGrpSpPr>
        <p:grpSpPr>
          <a:xfrm rot="14406767">
            <a:off x="5808067" y="3322682"/>
            <a:ext cx="382194" cy="531051"/>
            <a:chOff x="4272167" y="2244340"/>
            <a:chExt cx="382194" cy="357826"/>
          </a:xfrm>
          <a:solidFill>
            <a:schemeClr val="accent3">
              <a:lumMod val="75000"/>
            </a:schemeClr>
          </a:solidFill>
        </p:grpSpPr>
        <p:sp>
          <p:nvSpPr>
            <p:cNvPr id="57" name="Right Arrow 56"/>
            <p:cNvSpPr/>
            <p:nvPr/>
          </p:nvSpPr>
          <p:spPr>
            <a:xfrm rot="16157435">
              <a:off x="4284351" y="2232156"/>
              <a:ext cx="357826" cy="382194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Right Arrow 4"/>
            <p:cNvSpPr/>
            <p:nvPr/>
          </p:nvSpPr>
          <p:spPr>
            <a:xfrm rot="26957435">
              <a:off x="4338690" y="2362265"/>
              <a:ext cx="250478" cy="2293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kern="1200" dirty="0"/>
            </a:p>
          </p:txBody>
        </p:sp>
      </p:grpSp>
      <p:grpSp>
        <p:nvGrpSpPr>
          <p:cNvPr id="8" name="Group 58"/>
          <p:cNvGrpSpPr/>
          <p:nvPr/>
        </p:nvGrpSpPr>
        <p:grpSpPr>
          <a:xfrm rot="6971053">
            <a:off x="2991502" y="3255822"/>
            <a:ext cx="382194" cy="531051"/>
            <a:chOff x="4272167" y="2244340"/>
            <a:chExt cx="382194" cy="357826"/>
          </a:xfrm>
          <a:solidFill>
            <a:schemeClr val="accent3">
              <a:lumMod val="75000"/>
            </a:schemeClr>
          </a:solidFill>
        </p:grpSpPr>
        <p:sp>
          <p:nvSpPr>
            <p:cNvPr id="60" name="Right Arrow 59"/>
            <p:cNvSpPr/>
            <p:nvPr/>
          </p:nvSpPr>
          <p:spPr>
            <a:xfrm rot="16157435">
              <a:off x="4284351" y="2232156"/>
              <a:ext cx="357826" cy="382194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Right Arrow 4"/>
            <p:cNvSpPr/>
            <p:nvPr/>
          </p:nvSpPr>
          <p:spPr>
            <a:xfrm rot="26957435">
              <a:off x="4338690" y="2362265"/>
              <a:ext cx="250478" cy="22931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900" kern="1200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4572000" y="653534"/>
            <a:ext cx="2286000" cy="1846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dirty="0" smtClean="0"/>
              <a:t>Priority Initiatives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3505200" y="1371600"/>
            <a:ext cx="2514600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Tuition, enrollment, C4C</a:t>
            </a:r>
          </a:p>
          <a:p>
            <a:r>
              <a:rPr lang="en-US" dirty="0" smtClean="0">
                <a:latin typeface="+mj-lt"/>
              </a:rPr>
              <a:t>Fund-raising </a:t>
            </a:r>
            <a:endParaRPr lang="en-US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781800" y="2057400"/>
            <a:ext cx="1600200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State and local rules, policies</a:t>
            </a:r>
            <a:endParaRPr lang="en-US" dirty="0"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400800" y="3962400"/>
            <a:ext cx="2514600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Interdisciplinary education and research</a:t>
            </a:r>
            <a:endParaRPr lang="en-US" dirty="0">
              <a:latin typeface="+mj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429000" y="4419600"/>
            <a:ext cx="2743200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ABB, </a:t>
            </a:r>
            <a:r>
              <a:rPr lang="en-US" dirty="0" err="1" smtClean="0">
                <a:latin typeface="+mj-lt"/>
              </a:rPr>
              <a:t>env</a:t>
            </a:r>
            <a:r>
              <a:rPr lang="en-US" dirty="0" smtClean="0">
                <a:latin typeface="+mj-lt"/>
              </a:rPr>
              <a:t> sustainability, administrative efficiencies, reducing cost</a:t>
            </a:r>
            <a:endParaRPr lang="en-US" dirty="0"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52400" y="3247072"/>
            <a:ext cx="2514600" cy="14773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Learning technology, classroom technology, learning for the digital generation, changing student demographics</a:t>
            </a:r>
            <a:endParaRPr lang="en-US" dirty="0"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09600" y="2209800"/>
            <a:ext cx="251460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Facilities, IT, services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47" grpId="0" animBg="1"/>
      <p:bldP spid="6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TitleFont"/>
  <p:tag name="FONTSETCLASSNAME" val="FontSet1"/>
  <p:tag name="COLORS" val="-2;-2;-2;-2;SlideTitleFont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TitleOnSlide"/>
  <p:tag name="SHAPECLASSPROTECTIONTYP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FooterFont"/>
  <p:tag name="FONTSETCLASSNAME" val="FontSet1"/>
  <p:tag name="COLORS" val="-2;-2;-2;-2;Slide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Footer"/>
  <p:tag name="SHAPECLASSPROTECTIONTYPE" val="3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DescFont"/>
  <p:tag name="FONTSETCLASSNAME" val="FontSet1"/>
  <p:tag name="COLORS" val="-2;-2;-2;-2;Slide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Date"/>
  <p:tag name="SHAPECLASSPROTECTIONTYPE" val="3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FooterFont"/>
  <p:tag name="FONTSETCLASSNAME" val="FontSet1"/>
  <p:tag name="COLORS" val="-2;-2;-2;-2;Slide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Footer"/>
  <p:tag name="SHAPECLASSPROTECTIONTYPE" val="3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DescFont"/>
  <p:tag name="FONTSETCLASSNAME" val="FontSet1"/>
  <p:tag name="COLORS" val="-2;-2;-2;-2;Slide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Date"/>
  <p:tag name="SHAPECLASSPROTECTIONTYPE" val="3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FooterFont"/>
  <p:tag name="FONTSETCLASSNAME" val="FontSet1"/>
  <p:tag name="COLORS" val="-2;-2;-2;-2;Slide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Footer"/>
  <p:tag name="SHAPECLASSPROTECTIONTYPE" val="3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DescFont"/>
  <p:tag name="FONTSETCLASSNAME" val="FontSet1"/>
  <p:tag name="COLORS" val="-2;-2;-2;-2;Slide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Date"/>
  <p:tag name="SHAPECLASSPROTECTIONTYPE" val="3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FooterFont"/>
  <p:tag name="FONTSETCLASSNAME" val="FontSet1"/>
  <p:tag name="COLORS" val="-2;-2;-2;-2;Slide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Footer"/>
  <p:tag name="SHAPECLASSPROTECTIONTYPE" val="3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DescFont"/>
  <p:tag name="FONTSETCLASSNAME" val="FontSet1"/>
  <p:tag name="COLORS" val="-2;-2;-2;-2;Slide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Date"/>
  <p:tag name="SHAPECLASSPROTECTIONTYPE" val="3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FooterFont"/>
  <p:tag name="FONTSETCLASSNAME" val="FontSet1"/>
  <p:tag name="COLORS" val="-2;-2;-2;-2;Slide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Footer"/>
  <p:tag name="SHAPECLASSPROTECTIONTYPE" val="3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DescFont"/>
  <p:tag name="FONTSETCLASSNAME" val="FontSet1"/>
  <p:tag name="COLORS" val="-2;-2;-2;-2;Slide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Date"/>
  <p:tag name="SHAPECLASSPROTECTIONTYPE" val="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" val="-2;-2;-2;-2;SlideTextFont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LargeTextBox"/>
  <p:tag name="SHAPECLASSPROTECTIONTYPE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FooterFont"/>
  <p:tag name="FONTSETCLASSNAME" val="FontSet1"/>
  <p:tag name="COLORS" val="-2;-2;-2;-2;Slide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Footer"/>
  <p:tag name="SHAPECLASSPROTECTIONTYPE" val="3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DescFont"/>
  <p:tag name="FONTSETCLASSNAME" val="FontSet1"/>
  <p:tag name="COLORS" val="-2;-2;-2;-2;Slide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Date"/>
  <p:tag name="SHAPECLASSPROTECTIONTYPE" val="3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FooterFont"/>
  <p:tag name="FONTSETCLASSNAME" val="FontSet1"/>
  <p:tag name="COLORS" val="-2;-2;-2;-2;SlideFooterFontColor"/>
  <p:tag name="COLORSETCLASSNAME" val="ColorSet1"/>
  <p:tag name="SCRIPT" val="1"/>
  <p:tag name="FIELDS" val="DIVISION;CONTENTOWNER;DATE;ISONUMBER;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Footer"/>
  <p:tag name="SHAPECLASSPROTECTIONTYPE" val="4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FooterFont"/>
  <p:tag name="FONTSETCLASSNAME" val="FontSet1"/>
  <p:tag name="COLORS" val="-2;-2;-2;-2;Slide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Footer"/>
  <p:tag name="SHAPECLASSPROTECTIONTYPE" val="3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DescFont"/>
  <p:tag name="FONTSETCLASSNAME" val="FontSet1"/>
  <p:tag name="COLORS" val="-2;-2;-2;-2;Slide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Date"/>
  <p:tag name="SHAPECLASSPROTECTIONTYPE" val="3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FooterFont"/>
  <p:tag name="FONTSETCLASSNAME" val="FontSet1"/>
  <p:tag name="COLORS" val="-2;-2;-2;-2;Slide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Footer"/>
  <p:tag name="SHAPECLASSPROTECTIONTYPE" val="3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DescFont"/>
  <p:tag name="FONTSETCLASSNAME" val="FontSet1"/>
  <p:tag name="COLORS" val="-2;-2;-2;-2;Slide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Date"/>
  <p:tag name="SHAPECLASSPROTECTIONTYPE" val="3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SlideFooterFont"/>
  <p:tag name="FONTSETCLASSNAME" val="FontSet1"/>
  <p:tag name="COLORS" val="-2;-2;-2;-2;Slide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Footer"/>
  <p:tag name="SHAPECLASSPROTECTIONTYPE" val="3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NT" val="TitleDescFont"/>
  <p:tag name="FONTSETCLASSNAME" val="FontSet1"/>
  <p:tag name="COLORS" val="-2;-2;-2;-2;SlideColor"/>
  <p:tag name="COLORSETCLASSNAME" val="ColorSet1"/>
  <p:tag name="MLI" val="1"/>
  <p:tag name="SHAPESETGROUPCLASSNAME" val="ShapeSetGroup2"/>
  <p:tag name="SHAPESETCLASSNAME" val="Slide"/>
  <p:tag name="COLORSETGROUPCLASSNAME" val="ColorSetGroupLight"/>
  <p:tag name="FONTSETGROUPCLASSNAME" val="FontSetGroup2"/>
  <p:tag name="SHAPECLASSNAME" val="HiddenDate"/>
  <p:tag name="SHAPECLASSPROTECTIONTYPE" val="3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UWFosterSchool_templat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WFosterSchool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WFosterSchool_template 1">
        <a:dk1>
          <a:srgbClr val="000000"/>
        </a:dk1>
        <a:lt1>
          <a:srgbClr val="FFFFFF"/>
        </a:lt1>
        <a:dk2>
          <a:srgbClr val="000000"/>
        </a:dk2>
        <a:lt2>
          <a:srgbClr val="9EA1B2"/>
        </a:lt2>
        <a:accent1>
          <a:srgbClr val="C1E3EB"/>
        </a:accent1>
        <a:accent2>
          <a:srgbClr val="69C3DA"/>
        </a:accent2>
        <a:accent3>
          <a:srgbClr val="FFFFFF"/>
        </a:accent3>
        <a:accent4>
          <a:srgbClr val="000000"/>
        </a:accent4>
        <a:accent5>
          <a:srgbClr val="DDEFF3"/>
        </a:accent5>
        <a:accent6>
          <a:srgbClr val="5EB0C5"/>
        </a:accent6>
        <a:hlink>
          <a:srgbClr val="FFBB57"/>
        </a:hlink>
        <a:folHlink>
          <a:srgbClr val="005A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989</Words>
  <Application>Microsoft Office PowerPoint</Application>
  <PresentationFormat>On-screen Show (4:3)</PresentationFormat>
  <Paragraphs>211</Paragraphs>
  <Slides>14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Office Theme</vt:lpstr>
      <vt:lpstr>2_Office Theme</vt:lpstr>
      <vt:lpstr>1_Office Theme</vt:lpstr>
      <vt:lpstr>UWFosterSchool_template</vt:lpstr>
      <vt:lpstr>Doing Less with Less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Teaching less with less</vt:lpstr>
      <vt:lpstr>Doing Less with Less</vt:lpstr>
    </vt:vector>
  </TitlesOfParts>
  <Company>University of Washington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Khofmeister</dc:creator>
  <cp:lastModifiedBy>Kristin Hofmeister</cp:lastModifiedBy>
  <cp:revision>15</cp:revision>
  <dcterms:created xsi:type="dcterms:W3CDTF">2009-05-18T18:22:22Z</dcterms:created>
  <dcterms:modified xsi:type="dcterms:W3CDTF">2010-12-07T22:04:38Z</dcterms:modified>
</cp:coreProperties>
</file>