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169.xml" ContentType="application/vnd.openxmlformats-officedocument.presentationml.slideLayout+xml"/>
  <Override PartName="/ppt/theme/theme17.xml" ContentType="application/vnd.openxmlformats-officedocument.theme+xml"/>
  <Override PartName="/ppt/slideLayouts/slideLayout170.xml" ContentType="application/vnd.openxmlformats-officedocument.presentationml.slideLayout+xml"/>
  <Override PartName="/ppt/theme/theme18.xml" ContentType="application/vnd.openxmlformats-officedocument.theme+xml"/>
  <Override PartName="/ppt/slideLayouts/slideLayout171.xml" ContentType="application/vnd.openxmlformats-officedocument.presentationml.slideLayout+xml"/>
  <Override PartName="/ppt/theme/theme19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20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1.xml" ContentType="application/vnd.openxmlformats-officedocument.theme+xml"/>
  <Override PartName="/ppt/slideLayouts/slideLayout177.xml" ContentType="application/vnd.openxmlformats-officedocument.presentationml.slideLayout+xml"/>
  <Override PartName="/ppt/theme/theme22.xml" ContentType="application/vnd.openxmlformats-officedocument.theme+xml"/>
  <Override PartName="/ppt/slideLayouts/slideLayout178.xml" ContentType="application/vnd.openxmlformats-officedocument.presentationml.slideLayout+xml"/>
  <Override PartName="/ppt/theme/theme2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16" r:id="rId2"/>
    <p:sldMasterId id="2147484029" r:id="rId3"/>
    <p:sldMasterId id="2147484042" r:id="rId4"/>
    <p:sldMasterId id="2147484055" r:id="rId5"/>
    <p:sldMasterId id="2147484068" r:id="rId6"/>
    <p:sldMasterId id="2147484081" r:id="rId7"/>
    <p:sldMasterId id="2147484094" r:id="rId8"/>
    <p:sldMasterId id="2147484107" r:id="rId9"/>
    <p:sldMasterId id="2147484120" r:id="rId10"/>
    <p:sldMasterId id="2147484146" r:id="rId11"/>
    <p:sldMasterId id="2147484158" r:id="rId12"/>
    <p:sldMasterId id="2147484133" r:id="rId13"/>
    <p:sldMasterId id="2147484234" r:id="rId14"/>
    <p:sldMasterId id="2147484246" r:id="rId15"/>
    <p:sldMasterId id="2147484263" r:id="rId16"/>
    <p:sldMasterId id="2147484266" r:id="rId17"/>
    <p:sldMasterId id="2147484268" r:id="rId18"/>
    <p:sldMasterId id="2147484270" r:id="rId19"/>
    <p:sldMasterId id="2147484272" r:id="rId20"/>
    <p:sldMasterId id="2147484275" r:id="rId21"/>
    <p:sldMasterId id="2147484278" r:id="rId22"/>
    <p:sldMasterId id="2147484280" r:id="rId23"/>
    <p:sldMasterId id="2147484283" r:id="rId24"/>
  </p:sldMasterIdLst>
  <p:notesMasterIdLst>
    <p:notesMasterId r:id="rId49"/>
  </p:notesMasterIdLst>
  <p:handoutMasterIdLst>
    <p:handoutMasterId r:id="rId50"/>
  </p:handoutMasterIdLst>
  <p:sldIdLst>
    <p:sldId id="317" r:id="rId25"/>
    <p:sldId id="318" r:id="rId26"/>
    <p:sldId id="322" r:id="rId27"/>
    <p:sldId id="376" r:id="rId28"/>
    <p:sldId id="402" r:id="rId29"/>
    <p:sldId id="498" r:id="rId30"/>
    <p:sldId id="487" r:id="rId31"/>
    <p:sldId id="488" r:id="rId32"/>
    <p:sldId id="489" r:id="rId33"/>
    <p:sldId id="490" r:id="rId34"/>
    <p:sldId id="491" r:id="rId35"/>
    <p:sldId id="492" r:id="rId36"/>
    <p:sldId id="493" r:id="rId37"/>
    <p:sldId id="494" r:id="rId38"/>
    <p:sldId id="502" r:id="rId39"/>
    <p:sldId id="499" r:id="rId40"/>
    <p:sldId id="500" r:id="rId41"/>
    <p:sldId id="501" r:id="rId42"/>
    <p:sldId id="426" r:id="rId43"/>
    <p:sldId id="495" r:id="rId44"/>
    <p:sldId id="496" r:id="rId45"/>
    <p:sldId id="497" r:id="rId46"/>
    <p:sldId id="445" r:id="rId47"/>
    <p:sldId id="446" r:id="rId4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F93"/>
    <a:srgbClr val="FDFF9B"/>
    <a:srgbClr val="9FFFF1"/>
    <a:srgbClr val="66FFCC"/>
    <a:srgbClr val="502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37" autoAdjust="0"/>
  </p:normalViewPr>
  <p:slideViewPr>
    <p:cSldViewPr>
      <p:cViewPr varScale="1">
        <p:scale>
          <a:sx n="105" d="100"/>
          <a:sy n="105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0CCEADCB-708E-F941-8075-075E5EBDA019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1558197F-2033-974C-8E6B-35E21DD75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569C7343-33EA-40DA-9F48-5F09440026E9}" type="datetimeFigureOut">
              <a:rPr lang="en-US" smtClean="0"/>
              <a:t>3/15/2016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72EF4AC0-9BA2-46D2-9372-A5C9261B2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58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139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89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63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318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652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8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1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5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65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78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51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62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37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2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747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89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3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07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60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55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98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58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31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3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7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37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6871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59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31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8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74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13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2" cstate="print"/>
          <a:srcRect b="23627"/>
          <a:stretch>
            <a:fillRect/>
          </a:stretch>
        </p:blipFill>
        <p:spPr bwMode="auto">
          <a:xfrm>
            <a:off x="457200" y="74613"/>
            <a:ext cx="1752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3" cstate="print"/>
          <a:srcRect t="71841"/>
          <a:stretch>
            <a:fillRect/>
          </a:stretch>
        </p:blipFill>
        <p:spPr bwMode="auto">
          <a:xfrm>
            <a:off x="4876800" y="6380163"/>
            <a:ext cx="37925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13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9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00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74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06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84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30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81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71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2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08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6166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06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2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07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04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79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03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25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28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03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00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217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26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97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8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23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2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057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625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687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06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43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916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26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812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123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5330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579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A6E-86E8-40DA-97B6-51EFC8A15A2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BB5-6AE0-4A95-A67B-49A70D44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09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A6E-86E8-40DA-97B6-51EFC8A15A2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BB5-6AE0-4A95-A67B-49A70D44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5216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A6E-86E8-40DA-97B6-51EFC8A15A2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BB5-6AE0-4A95-A67B-49A70D44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809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F620-949F-9540-9BF4-C62D90EDCDB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DC0-AA48-8B46-B3F5-EAE55F25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486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6329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3236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AF620-949F-9540-9BF4-C62D90EDCDB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BADC0-AA48-8B46-B3F5-EAE55F256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91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4649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0A6E-86E8-40DA-97B6-51EFC8A15A2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0BB5-6AE0-4A95-A67B-49A70D44F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3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6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2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72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6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7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3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1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48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7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3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87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1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3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4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9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27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5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12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4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2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9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5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9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9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30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527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55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6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3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1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5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29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8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076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2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7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8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7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5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1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3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7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404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0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51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9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49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89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4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71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6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247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7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100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65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6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70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7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77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78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149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762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14E6-7A49-4014-8607-630331982671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71" r:id="rId2"/>
    <p:sldLayoutId id="2147484172" r:id="rId3"/>
    <p:sldLayoutId id="2147484170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3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4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3/15/2016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5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695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A9F2-9BCD-4144-8E7B-FED115EFBC69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11468"/>
      </p:ext>
    </p:extLst>
  </p:cSld>
  <p:clrMap bg1="dk1" tx1="lt1" bg2="dk2" tx2="lt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609603"/>
            <a:ext cx="8230810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596" y="6245225"/>
            <a:ext cx="213481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June 4, 2015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596" y="6245225"/>
            <a:ext cx="289681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Start-Up Packages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96" y="6245225"/>
            <a:ext cx="213481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DB73B6-2B24-4F4A-903B-55520D31A4C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3058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5pPr>
      <a:lvl6pPr marL="435437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6pPr>
      <a:lvl7pPr marL="870875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7pPr>
      <a:lvl8pPr marL="1306312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8pPr>
      <a:lvl9pPr marL="1741749" algn="ctr" rtl="0" fontAlgn="base">
        <a:spcBef>
          <a:spcPct val="0"/>
        </a:spcBef>
        <a:spcAft>
          <a:spcPct val="0"/>
        </a:spcAft>
        <a:defRPr sz="4191">
          <a:solidFill>
            <a:schemeClr val="tx2"/>
          </a:solidFill>
          <a:latin typeface="Adobe Garamond Pro" pitchFamily="18" charset="0"/>
        </a:defRPr>
      </a:lvl9pPr>
    </p:titleStyle>
    <p:bodyStyle>
      <a:lvl1pPr marL="326578" indent="-326578" algn="l" rtl="0" eaLnBrk="0" fontAlgn="base" hangingPunct="0">
        <a:spcBef>
          <a:spcPct val="20000"/>
        </a:spcBef>
        <a:spcAft>
          <a:spcPct val="0"/>
        </a:spcAft>
        <a:buChar char="•"/>
        <a:defRPr sz="3048">
          <a:solidFill>
            <a:schemeClr val="tx1"/>
          </a:solidFill>
          <a:latin typeface="+mn-lt"/>
          <a:ea typeface="+mn-ea"/>
          <a:cs typeface="+mn-cs"/>
        </a:defRPr>
      </a:lvl1pPr>
      <a:lvl2pPr marL="707586" indent="-272148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2pPr>
      <a:lvl3pPr marL="1088593" indent="-217719" algn="l" rtl="0" eaLnBrk="0" fontAlgn="base" hangingPunct="0">
        <a:spcBef>
          <a:spcPct val="20000"/>
        </a:spcBef>
        <a:spcAft>
          <a:spcPct val="0"/>
        </a:spcAft>
        <a:buChar char="•"/>
        <a:defRPr sz="2286">
          <a:solidFill>
            <a:schemeClr val="tx1"/>
          </a:solidFill>
          <a:latin typeface="+mn-lt"/>
        </a:defRPr>
      </a:lvl3pPr>
      <a:lvl4pPr marL="1524030" indent="-217719" algn="l" rtl="0" eaLnBrk="0" fontAlgn="base" hangingPunct="0">
        <a:spcBef>
          <a:spcPct val="20000"/>
        </a:spcBef>
        <a:spcAft>
          <a:spcPct val="0"/>
        </a:spcAft>
        <a:buChar char="–"/>
        <a:defRPr sz="1905">
          <a:solidFill>
            <a:schemeClr val="tx1"/>
          </a:solidFill>
          <a:latin typeface="+mn-lt"/>
        </a:defRPr>
      </a:lvl4pPr>
      <a:lvl5pPr marL="1959468" indent="-217719" algn="l" rtl="0" eaLnBrk="0" fontAlgn="base" hangingPunct="0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5pPr>
      <a:lvl6pPr marL="2394905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6pPr>
      <a:lvl7pPr marL="2830342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7pPr>
      <a:lvl8pPr marL="3265780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8pPr>
      <a:lvl9pPr marL="3701217" indent="-217719" algn="l" rtl="0" fontAlgn="base">
        <a:spcBef>
          <a:spcPct val="20000"/>
        </a:spcBef>
        <a:spcAft>
          <a:spcPct val="0"/>
        </a:spcAft>
        <a:buChar char="»"/>
        <a:defRPr sz="190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B4AA-9DA9-284C-87A1-7E00E663C90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5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B4AA-9DA9-284C-87A1-7E00E663C90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2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B4AA-9DA9-284C-87A1-7E00E663C90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1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1494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0A6E-86E8-40DA-97B6-51EFC8A15A2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0A6E-86E8-40DA-97B6-51EFC8A15A2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7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82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CF14-2107-4439-8B1A-FCFD6D144E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05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7CF14-2107-4439-8B1A-FCFD6D144EB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3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AF620-949F-9540-9BF4-C62D90EDCDB3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41C32-CCC0-4A1F-9CC7-5F0C2AC69BF2}" type="slidenum">
              <a:rPr lang="sv-SE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5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49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30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68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500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406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051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249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z="5000" dirty="0" smtClean="0"/>
              <a:t>Building Departmental Culture through Governance and Faculty Meetings</a:t>
            </a:r>
            <a:endParaRPr lang="en-US" sz="5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UW ADVANCE</a:t>
            </a:r>
          </a:p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Winter Quarterly Leadership Workshop</a:t>
            </a:r>
          </a:p>
          <a:p>
            <a:pPr marL="342900" indent="-342900"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March 11, 2016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3090" y="-17703"/>
            <a:ext cx="6336437" cy="307677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Department culture and faculty meetings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14653" y="3571683"/>
            <a:ext cx="6858000" cy="1655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Sheri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Mizumori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109" y="4983652"/>
            <a:ext cx="4648385" cy="187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Changing department culture is like herding cats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27842"/>
            <a:ext cx="3585184" cy="26530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26309" y="2837110"/>
            <a:ext cx="3889041" cy="3458735"/>
            <a:chOff x="4626309" y="2837110"/>
            <a:chExt cx="3889041" cy="34587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5"/>
            <a:stretch/>
          </p:blipFill>
          <p:spPr>
            <a:xfrm>
              <a:off x="4626309" y="4053476"/>
              <a:ext cx="3889041" cy="224236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99733" y="2837110"/>
              <a:ext cx="3542191" cy="111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But you can move their food!</a:t>
              </a:r>
              <a:endParaRPr lang="en-US" sz="3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376" y="64572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Sheri Mizumori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Reward and Recognition Systems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Reward collaborative efforts in teaching &amp; research</a:t>
            </a:r>
          </a:p>
          <a:p>
            <a:pPr lvl="1"/>
            <a:r>
              <a:rPr lang="en-US" dirty="0" smtClean="0"/>
              <a:t>Full teaching credit for new collaborative undergraduate teaching</a:t>
            </a:r>
          </a:p>
          <a:p>
            <a:pPr lvl="1"/>
            <a:r>
              <a:rPr lang="en-US" dirty="0" smtClean="0"/>
              <a:t>Small pilot grants for new collaborative research</a:t>
            </a:r>
          </a:p>
          <a:p>
            <a:pPr lvl="1"/>
            <a:r>
              <a:rPr lang="en-US" dirty="0" smtClean="0"/>
              <a:t>Department support for interdisciplinary research center development</a:t>
            </a:r>
          </a:p>
          <a:p>
            <a:r>
              <a:rPr lang="en-US" dirty="0" smtClean="0"/>
              <a:t>Teaching load points offered for assuming departmental leadership positions</a:t>
            </a:r>
          </a:p>
          <a:p>
            <a:pPr lvl="1"/>
            <a:r>
              <a:rPr lang="en-US" dirty="0" smtClean="0"/>
              <a:t>To encourage participation and a sense of ownership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76" y="64572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Sheri Mizumori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Prior to faculty meeting discussions…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data from faculty about what does/doesn’t work and why</a:t>
            </a:r>
          </a:p>
          <a:p>
            <a:pPr lvl="1"/>
            <a:r>
              <a:rPr lang="en-US" dirty="0" smtClean="0"/>
              <a:t>Make the results public</a:t>
            </a:r>
          </a:p>
          <a:p>
            <a:pPr lvl="1"/>
            <a:r>
              <a:rPr lang="en-US" dirty="0" smtClean="0"/>
              <a:t>Celebrate what works well!</a:t>
            </a:r>
          </a:p>
          <a:p>
            <a:pPr lvl="1"/>
            <a:r>
              <a:rPr lang="en-US" dirty="0" smtClean="0"/>
              <a:t>Use data to identify and prioritize change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 for low hanging fruit first</a:t>
            </a:r>
          </a:p>
          <a:p>
            <a:pPr lvl="1"/>
            <a:r>
              <a:rPr lang="en-US" dirty="0" smtClean="0"/>
              <a:t>Quickly introduces </a:t>
            </a:r>
            <a:r>
              <a:rPr lang="en-US" dirty="0"/>
              <a:t>the idea that change </a:t>
            </a:r>
            <a:r>
              <a:rPr lang="en-US" dirty="0" smtClean="0"/>
              <a:t>has positive outcomes</a:t>
            </a:r>
            <a:endParaRPr lang="en-US" dirty="0"/>
          </a:p>
          <a:p>
            <a:pPr lvl="1"/>
            <a:r>
              <a:rPr lang="en-US" dirty="0" smtClean="0"/>
              <a:t>Gains credibility for the concept of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709" y="5220070"/>
            <a:ext cx="1542819" cy="1542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6"/>
          <a:stretch/>
        </p:blipFill>
        <p:spPr>
          <a:xfrm>
            <a:off x="6680214" y="2489581"/>
            <a:ext cx="1291933" cy="1230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76" y="64572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Sheri Mizumori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 faculty meetings…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Address one major issue at a time</a:t>
            </a:r>
          </a:p>
          <a:p>
            <a:pPr lvl="1"/>
            <a:r>
              <a:rPr lang="en-US" dirty="0" smtClean="0"/>
              <a:t>Review data [</a:t>
            </a:r>
            <a:r>
              <a:rPr lang="en-US" dirty="0" smtClean="0">
                <a:solidFill>
                  <a:srgbClr val="FF0000"/>
                </a:solidFill>
              </a:rPr>
              <a:t>transparent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inclusive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Suggest solutions with pros and cons [</a:t>
            </a:r>
            <a:r>
              <a:rPr lang="en-US" dirty="0" smtClean="0">
                <a:solidFill>
                  <a:srgbClr val="FF0000"/>
                </a:solidFill>
              </a:rPr>
              <a:t>transparent</a:t>
            </a:r>
            <a:r>
              <a:rPr lang="en-US" dirty="0" smtClean="0"/>
              <a:t>]. Open it up for discussion [</a:t>
            </a:r>
            <a:r>
              <a:rPr lang="en-US" dirty="0" smtClean="0">
                <a:solidFill>
                  <a:srgbClr val="FF0000"/>
                </a:solidFill>
              </a:rPr>
              <a:t>democratic</a:t>
            </a:r>
            <a:r>
              <a:rPr lang="en-US" dirty="0" smtClean="0"/>
              <a:t>].</a:t>
            </a:r>
          </a:p>
          <a:p>
            <a:pPr lvl="1"/>
            <a:r>
              <a:rPr lang="en-US" dirty="0" smtClean="0"/>
              <a:t>Analyze options with the faculty (what will help, how things will change, etc.) [</a:t>
            </a:r>
            <a:r>
              <a:rPr lang="en-US" dirty="0" smtClean="0">
                <a:solidFill>
                  <a:srgbClr val="FF0000"/>
                </a:solidFill>
              </a:rPr>
              <a:t>transparent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democratic</a:t>
            </a:r>
            <a:r>
              <a:rPr lang="en-US" dirty="0" smtClean="0"/>
              <a:t>] </a:t>
            </a:r>
          </a:p>
          <a:p>
            <a:pPr lvl="1"/>
            <a:r>
              <a:rPr lang="en-US" dirty="0" smtClean="0"/>
              <a:t>Be patient: hold faculty meetings until most faculty are on board. [</a:t>
            </a:r>
            <a:r>
              <a:rPr lang="en-US" dirty="0" smtClean="0">
                <a:solidFill>
                  <a:srgbClr val="FF0000"/>
                </a:solidFill>
              </a:rPr>
              <a:t>inclusive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transparent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democratic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non-threatening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79524" y="280829"/>
            <a:ext cx="2545492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1"/>
            <a:r>
              <a:rPr lang="en-US" dirty="0"/>
              <a:t>More </a:t>
            </a:r>
            <a:r>
              <a:rPr lang="en-US" dirty="0">
                <a:solidFill>
                  <a:srgbClr val="FF0000"/>
                </a:solidFill>
              </a:rPr>
              <a:t>inclusive </a:t>
            </a:r>
          </a:p>
          <a:p>
            <a:pPr lvl="1"/>
            <a:r>
              <a:rPr lang="en-US" dirty="0"/>
              <a:t>More </a:t>
            </a:r>
            <a:r>
              <a:rPr lang="en-US" dirty="0">
                <a:solidFill>
                  <a:srgbClr val="FF0000"/>
                </a:solidFill>
              </a:rPr>
              <a:t>transparent</a:t>
            </a:r>
          </a:p>
          <a:p>
            <a:pPr lvl="1"/>
            <a:r>
              <a:rPr lang="en-US" dirty="0" smtClean="0"/>
              <a:t>More </a:t>
            </a:r>
            <a:r>
              <a:rPr lang="en-US" dirty="0">
                <a:solidFill>
                  <a:srgbClr val="FF0000"/>
                </a:solidFill>
              </a:rPr>
              <a:t>democratic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Non-threatening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76" y="64572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Sheri Mizumori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Ginger </a:t>
            </a:r>
            <a:r>
              <a:rPr lang="en-US" dirty="0" err="1" smtClean="0"/>
              <a:t>Armbrust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Professor and Director, Oceanography</a:t>
            </a:r>
            <a:r>
              <a:rPr 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02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205" y="772456"/>
            <a:ext cx="265083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Faculty meetings</a:t>
            </a:r>
          </a:p>
          <a:p>
            <a:pPr algn="ctr"/>
            <a:r>
              <a:rPr lang="en-US" dirty="0" smtClean="0"/>
              <a:t>School of Oceanography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187" y="2067689"/>
            <a:ext cx="8747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Guiding goal: Department head speaks as little as possible!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56452" y="5084352"/>
            <a:ext cx="4409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Total faculty (teaching + adjunct/affiliate): 96</a:t>
            </a:r>
          </a:p>
          <a:p>
            <a:pPr algn="ctr"/>
            <a:r>
              <a:rPr lang="en-US" dirty="0" smtClean="0"/>
              <a:t>Teaching faculty: 44</a:t>
            </a:r>
            <a:endParaRPr lang="en-US" dirty="0"/>
          </a:p>
          <a:p>
            <a:pPr algn="ctr"/>
            <a:r>
              <a:rPr lang="en-US" dirty="0" smtClean="0"/>
              <a:t>Postdocs: 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28987" y="2968594"/>
            <a:ext cx="41374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What makes this work? </a:t>
            </a:r>
          </a:p>
          <a:p>
            <a:pPr algn="ctr"/>
            <a:r>
              <a:rPr lang="en-US" sz="2800" dirty="0" smtClean="0"/>
              <a:t>Shared governance</a:t>
            </a:r>
          </a:p>
          <a:p>
            <a:pPr algn="ctr"/>
            <a:r>
              <a:rPr lang="en-US" sz="2800" dirty="0" smtClean="0"/>
              <a:t>Empowered faculty council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376" y="64572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Ginger </a:t>
            </a:r>
            <a:r>
              <a:rPr lang="en-US" dirty="0" err="1" smtClean="0"/>
              <a:t>Armbrust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9021" y="609039"/>
            <a:ext cx="2383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Faculty Council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252747" y="2584656"/>
            <a:ext cx="6755838" cy="292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Six elected representatives</a:t>
            </a:r>
          </a:p>
          <a:p>
            <a:pPr algn="ctr"/>
            <a:r>
              <a:rPr lang="en-US" dirty="0" smtClean="0"/>
              <a:t>(4 from within disciplines, 2 school-wide)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sz="2800" dirty="0" smtClean="0"/>
              <a:t>Two appointed representatives</a:t>
            </a:r>
          </a:p>
          <a:p>
            <a:pPr algn="ctr"/>
            <a:r>
              <a:rPr lang="en-US" dirty="0" smtClean="0"/>
              <a:t>(ensures reps include Assistant Profs, WOT faculty, w/gender balance)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Staggered 2-year appointments</a:t>
            </a:r>
          </a:p>
          <a:p>
            <a:pPr algn="ctr"/>
            <a:r>
              <a:rPr lang="en-US" sz="2800" dirty="0" smtClean="0"/>
              <a:t>Faculty Council elects a Chair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5927" y="1244696"/>
            <a:ext cx="84494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Mandate:</a:t>
            </a:r>
          </a:p>
          <a:p>
            <a:pPr algn="ctr"/>
            <a:r>
              <a:rPr lang="en-US" sz="2800" dirty="0" smtClean="0"/>
              <a:t>“Set forth and enact collective vision of the department”</a:t>
            </a:r>
          </a:p>
          <a:p>
            <a:pPr algn="ctr"/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82342" y="5746150"/>
            <a:ext cx="5696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Prime vehicle is annual faculty retreat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1376" y="64572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Ginger </a:t>
            </a:r>
            <a:r>
              <a:rPr lang="en-US" dirty="0" err="1" smtClean="0"/>
              <a:t>Armbrust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7848" y="609039"/>
            <a:ext cx="2398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Faculty Retreat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918674" y="1292474"/>
            <a:ext cx="713345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Spring quarter: identify topics, develop surveys,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work with Joyce Yen (!)</a:t>
            </a:r>
          </a:p>
          <a:p>
            <a:endParaRPr lang="en-US" sz="2800" dirty="0"/>
          </a:p>
          <a:p>
            <a:r>
              <a:rPr lang="en-US" sz="2800" dirty="0" smtClean="0"/>
              <a:t>Summer: refine ideas</a:t>
            </a:r>
          </a:p>
          <a:p>
            <a:endParaRPr lang="en-US" sz="2800" dirty="0"/>
          </a:p>
          <a:p>
            <a:r>
              <a:rPr lang="en-US" sz="2800" dirty="0" smtClean="0"/>
              <a:t>Early Fall: hold two day retreat for faculty only</a:t>
            </a:r>
          </a:p>
          <a:p>
            <a:endParaRPr lang="en-US" sz="2800" dirty="0"/>
          </a:p>
          <a:p>
            <a:r>
              <a:rPr lang="en-US" sz="2800" dirty="0"/>
              <a:t>D</a:t>
            </a:r>
            <a:r>
              <a:rPr lang="en-US" sz="2800" dirty="0" smtClean="0"/>
              <a:t>iscuss issues that were previously considered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too “loaded”</a:t>
            </a:r>
          </a:p>
          <a:p>
            <a:endParaRPr lang="en-US" sz="2800" dirty="0"/>
          </a:p>
          <a:p>
            <a:r>
              <a:rPr lang="en-US" sz="2800" dirty="0"/>
              <a:t>A</a:t>
            </a:r>
            <a:r>
              <a:rPr lang="en-US" sz="2800" dirty="0" smtClean="0"/>
              <a:t>gree upon key issues to work on over 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the school year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1376" y="64572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Ginger </a:t>
            </a:r>
            <a:r>
              <a:rPr lang="en-US" dirty="0" err="1" smtClean="0"/>
              <a:t>Armbrust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0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Nita Rinehart </a:t>
            </a:r>
            <a:br>
              <a:rPr lang="en-US" dirty="0" smtClean="0"/>
            </a:br>
            <a:r>
              <a:rPr lang="en-US" sz="3200" dirty="0" smtClean="0"/>
              <a:t>former member of Washington State Senate &amp; House of Representatives</a:t>
            </a:r>
            <a:r>
              <a:rPr 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0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10:00 – 10:10 	Welcome and Introductions</a:t>
            </a:r>
          </a:p>
          <a:p>
            <a:pPr marL="0" lvl="0" indent="0">
              <a:buNone/>
            </a:pPr>
            <a:r>
              <a:rPr lang="en-US" dirty="0" smtClean="0"/>
              <a:t>10:10 </a:t>
            </a:r>
            <a:r>
              <a:rPr lang="en-US" dirty="0"/>
              <a:t>– </a:t>
            </a:r>
            <a:r>
              <a:rPr lang="en-US" dirty="0" smtClean="0"/>
              <a:t>11:10	Panel	</a:t>
            </a:r>
            <a:r>
              <a:rPr lang="en-US" dirty="0"/>
              <a:t> </a:t>
            </a:r>
            <a:r>
              <a:rPr lang="en-US" dirty="0" smtClean="0"/>
              <a:t>and Q&amp;A</a:t>
            </a:r>
          </a:p>
          <a:p>
            <a:pPr marL="0" lvl="0" indent="0">
              <a:buNone/>
            </a:pPr>
            <a:r>
              <a:rPr lang="en-US" dirty="0" smtClean="0"/>
              <a:t>11:10 – 11:45	Small Group Activity: How to 			Run an Effective Meeting</a:t>
            </a:r>
          </a:p>
          <a:p>
            <a:pPr marL="0" lvl="0" indent="0">
              <a:buNone/>
            </a:pPr>
            <a:r>
              <a:rPr lang="en-US" dirty="0" smtClean="0"/>
              <a:t>11:45 – 11:50	Wrap-up and Evaluations</a:t>
            </a:r>
          </a:p>
          <a:p>
            <a:pPr marL="0" lvl="0" indent="0">
              <a:buNone/>
            </a:pPr>
            <a:r>
              <a:rPr lang="en-US" dirty="0" smtClean="0"/>
              <a:t>11:50 – 12:30	Networking Lunch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9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Activity:</a:t>
            </a:r>
            <a:br>
              <a:rPr lang="en-US" dirty="0" smtClean="0"/>
            </a:br>
            <a:r>
              <a:rPr lang="en-US" sz="3600" dirty="0" smtClean="0"/>
              <a:t>How to Run an Effective Meeting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6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224"/>
            <a:ext cx="7886700" cy="1325563"/>
          </a:xfrm>
        </p:spPr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9859"/>
            <a:ext cx="7886700" cy="1750542"/>
          </a:xfrm>
        </p:spPr>
        <p:txBody>
          <a:bodyPr>
            <a:normAutofit/>
          </a:bodyPr>
          <a:lstStyle/>
          <a:p>
            <a:r>
              <a:rPr lang="en-US" dirty="0" smtClean="0"/>
              <a:t>Using the </a:t>
            </a:r>
            <a:r>
              <a:rPr lang="en-US" b="1" dirty="0" smtClean="0">
                <a:solidFill>
                  <a:srgbClr val="FF0000"/>
                </a:solidFill>
              </a:rPr>
              <a:t>“Questions to Consider” </a:t>
            </a:r>
            <a:r>
              <a:rPr lang="en-US" dirty="0" smtClean="0"/>
              <a:t>or the </a:t>
            </a:r>
            <a:r>
              <a:rPr lang="en-US" b="1" dirty="0" smtClean="0">
                <a:solidFill>
                  <a:srgbClr val="FF0000"/>
                </a:solidFill>
              </a:rPr>
              <a:t>“How to Run a Meeting” </a:t>
            </a:r>
            <a:r>
              <a:rPr lang="en-US" dirty="0" smtClean="0"/>
              <a:t>handout as a guide, pick one of next few meetings in which you are in charge </a:t>
            </a:r>
            <a:r>
              <a:rPr lang="en-US" sz="1600" dirty="0" smtClean="0"/>
              <a:t>(faculty meetings, annual review meetings, staff meetings, meeting with the dean, etc.).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2895600"/>
            <a:ext cx="7886700" cy="2842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Which meeting management practices have you regularly implemented in your selected meeting?</a:t>
            </a:r>
          </a:p>
          <a:p>
            <a:pPr lvl="1"/>
            <a:r>
              <a:rPr lang="en-US" dirty="0" smtClean="0"/>
              <a:t>What will you do differently in future meetings like the one you selected? How will you implement these changes?</a:t>
            </a:r>
          </a:p>
          <a:p>
            <a:pPr lvl="1"/>
            <a:r>
              <a:rPr lang="en-US" dirty="0" smtClean="0"/>
              <a:t>What elements of your department culture are you trying to influence with this change?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5526651"/>
            <a:ext cx="7886700" cy="1293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are the characteristics of the best run / most effective meetings in which you have participated?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evaluations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4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Networking lunch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1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&amp; Introductions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0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Panelists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Jamie Walker, Professor and Director,</a:t>
            </a:r>
            <a:r>
              <a:rPr lang="en-US" dirty="0"/>
              <a:t> School of Art + Art History + </a:t>
            </a:r>
            <a:r>
              <a:rPr lang="en-US" dirty="0" smtClean="0"/>
              <a:t>Design</a:t>
            </a:r>
            <a:endParaRPr lang="en-US" altLang="en-US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Sheri Mizumori, Professor and Chair, Psychology</a:t>
            </a:r>
          </a:p>
          <a:p>
            <a:pPr eaLnBrk="0" hangingPunct="0">
              <a:spcBef>
                <a:spcPct val="0"/>
              </a:spcBef>
            </a:pPr>
            <a: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Ginger </a:t>
            </a:r>
            <a:r>
              <a:rPr lang="en-US" altLang="en-US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Armbrust</a:t>
            </a:r>
            <a:r>
              <a:rPr lang="en-US" altLang="en-US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Professor and Director, </a:t>
            </a:r>
            <a:r>
              <a:rPr lang="en-US" alt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Oceanography</a:t>
            </a:r>
          </a:p>
          <a:p>
            <a:pPr eaLnBrk="0" hangingPunct="0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Nita Rinehart,</a:t>
            </a:r>
            <a:r>
              <a:rPr lang="en-US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Former Member of Washington State Senate &amp; House of Representatives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8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419600"/>
            <a:ext cx="8191500" cy="685800"/>
          </a:xfrm>
        </p:spPr>
        <p:txBody>
          <a:bodyPr/>
          <a:lstStyle/>
          <a:p>
            <a:r>
              <a:rPr lang="en-US" sz="4400" dirty="0" smtClean="0"/>
              <a:t>PANEL and Q&amp;A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1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Jamie Walker</a:t>
            </a:r>
            <a:br>
              <a:rPr lang="en-US" dirty="0" smtClean="0"/>
            </a:br>
            <a:r>
              <a:rPr lang="en-US" sz="3200" dirty="0" smtClean="0"/>
              <a:t>Professor and Director, </a:t>
            </a:r>
            <a:br>
              <a:rPr lang="en-US" sz="3200" dirty="0" smtClean="0"/>
            </a:br>
            <a:r>
              <a:rPr lang="en-US" sz="3200" dirty="0" smtClean="0"/>
              <a:t>School of Art + Art History + Design</a:t>
            </a:r>
            <a:r>
              <a:rPr 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6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Departmental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Who are we and why are we here?</a:t>
            </a:r>
          </a:p>
          <a:p>
            <a:r>
              <a:rPr lang="en-US" smtClean="0"/>
              <a:t>Meet with individual staff, faculty, and students</a:t>
            </a:r>
          </a:p>
          <a:p>
            <a:r>
              <a:rPr lang="en-US" smtClean="0"/>
              <a:t>Understand and prioritize common goals </a:t>
            </a:r>
          </a:p>
          <a:p>
            <a:pPr lvl="1"/>
            <a:r>
              <a:rPr lang="en-US" smtClean="0"/>
              <a:t>Micro/macro</a:t>
            </a:r>
          </a:p>
          <a:p>
            <a:pPr lvl="2"/>
            <a:r>
              <a:rPr lang="en-US" smtClean="0"/>
              <a:t>program/division/department/college/uw/seattle/nw/usa/global</a:t>
            </a:r>
          </a:p>
          <a:p>
            <a:r>
              <a:rPr lang="en-US" smtClean="0"/>
              <a:t>Transparency</a:t>
            </a:r>
          </a:p>
          <a:p>
            <a:r>
              <a:rPr lang="en-US" smtClean="0"/>
              <a:t>Responsibility</a:t>
            </a:r>
          </a:p>
          <a:p>
            <a:r>
              <a:rPr lang="en-US" smtClean="0"/>
              <a:t>Credibility</a:t>
            </a:r>
          </a:p>
          <a:p>
            <a:r>
              <a:rPr lang="en-US" smtClean="0"/>
              <a:t>Tomorrow is another day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376" y="64572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Jamie Walker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94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129034"/>
          </a:xfrm>
        </p:spPr>
        <p:txBody>
          <a:bodyPr/>
          <a:lstStyle/>
          <a:p>
            <a:r>
              <a:rPr lang="en-US" dirty="0" smtClean="0">
                <a:latin typeface="Karla"/>
                <a:cs typeface="Karla"/>
              </a:rPr>
              <a:t>No Whining</a:t>
            </a:r>
            <a:endParaRPr lang="en-US" dirty="0">
              <a:latin typeface="Karla"/>
              <a:cs typeface="Karla"/>
            </a:endParaRPr>
          </a:p>
        </p:txBody>
      </p:sp>
      <p:pic>
        <p:nvPicPr>
          <p:cNvPr id="4" name="Content Placeholder 3" descr="WaterGlas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476" r="-62476"/>
          <a:stretch>
            <a:fillRect/>
          </a:stretch>
        </p:blipFill>
        <p:spPr>
          <a:xfrm>
            <a:off x="-546267" y="1129035"/>
            <a:ext cx="10128269" cy="5570158"/>
          </a:xfrm>
        </p:spPr>
      </p:pic>
      <p:sp>
        <p:nvSpPr>
          <p:cNvPr id="5" name="TextBox 4"/>
          <p:cNvSpPr txBox="1"/>
          <p:nvPr/>
        </p:nvSpPr>
        <p:spPr>
          <a:xfrm>
            <a:off x="31376" y="64572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Jamie Walker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arla"/>
                <a:cs typeface="Karla"/>
              </a:rPr>
              <a:t>Another Meeting!!!?</a:t>
            </a:r>
            <a:endParaRPr lang="en-US" dirty="0">
              <a:latin typeface="Karla"/>
              <a:cs typeface="Karl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Karla"/>
                <a:cs typeface="Karla"/>
              </a:rPr>
              <a:t>Why have a meeting?</a:t>
            </a:r>
          </a:p>
          <a:p>
            <a:r>
              <a:rPr lang="en-US" dirty="0" smtClean="0">
                <a:latin typeface="Karla"/>
                <a:cs typeface="Karla"/>
              </a:rPr>
              <a:t>Social, informative, educational</a:t>
            </a:r>
          </a:p>
          <a:p>
            <a:r>
              <a:rPr lang="en-US" dirty="0" smtClean="0">
                <a:latin typeface="Karla"/>
                <a:cs typeface="Karla"/>
              </a:rPr>
              <a:t>Balanced agenda</a:t>
            </a:r>
          </a:p>
          <a:p>
            <a:r>
              <a:rPr lang="en-US" dirty="0" smtClean="0">
                <a:latin typeface="Karla"/>
                <a:cs typeface="Karla"/>
              </a:rPr>
              <a:t>Make meeting relevant to all participants</a:t>
            </a:r>
          </a:p>
          <a:p>
            <a:r>
              <a:rPr lang="en-US" dirty="0" smtClean="0">
                <a:latin typeface="Karla"/>
                <a:cs typeface="Karla"/>
              </a:rPr>
              <a:t>Empower faculty/staff to participate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376" y="645729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Jamie Walker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Garamond Pro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pt76FE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ppt8BDE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pptA081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5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1.xml><?xml version="1.0" encoding="utf-8"?>
<a:theme xmlns:a="http://schemas.openxmlformats.org/drawingml/2006/main" name="ppt43E8.tm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pptF3A9.tm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ppt1A4E.tmp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ppt3A9A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7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9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0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1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2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6257</TotalTime>
  <Words>612</Words>
  <Application>Microsoft Office PowerPoint</Application>
  <PresentationFormat>On-screen Show (4:3)</PresentationFormat>
  <Paragraphs>123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24</vt:i4>
      </vt:variant>
    </vt:vector>
  </HeadingPairs>
  <TitlesOfParts>
    <vt:vector size="48" baseType="lpstr">
      <vt:lpstr>AAAS template 2</vt:lpstr>
      <vt:lpstr>25_AAAS template 2</vt:lpstr>
      <vt:lpstr>26_AAAS template 2</vt:lpstr>
      <vt:lpstr>27_AAAS template 2</vt:lpstr>
      <vt:lpstr>28_AAAS template 2</vt:lpstr>
      <vt:lpstr>29_AAAS template 2</vt:lpstr>
      <vt:lpstr>30_AAAS template 2</vt:lpstr>
      <vt:lpstr>31_AAAS template 2</vt:lpstr>
      <vt:lpstr>32_AAAS template 2</vt:lpstr>
      <vt:lpstr>4_AAAS template 2</vt:lpstr>
      <vt:lpstr>Custom Design</vt:lpstr>
      <vt:lpstr>ADVANCE-template</vt:lpstr>
      <vt:lpstr>6_AAAS template 2</vt:lpstr>
      <vt:lpstr>1_Custom Design</vt:lpstr>
      <vt:lpstr>2_Custom Design</vt:lpstr>
      <vt:lpstr>Default Design</vt:lpstr>
      <vt:lpstr>ppt76FE.tmp</vt:lpstr>
      <vt:lpstr>ppt8BDE.tmp</vt:lpstr>
      <vt:lpstr>pptA081.tmp</vt:lpstr>
      <vt:lpstr>Facet</vt:lpstr>
      <vt:lpstr>ppt43E8.tmp</vt:lpstr>
      <vt:lpstr>pptF3A9.tmp</vt:lpstr>
      <vt:lpstr>ppt1A4E.tmp</vt:lpstr>
      <vt:lpstr>ppt3A9A.tmp</vt:lpstr>
      <vt:lpstr>Building Departmental Culture through Governance and Faculty Meetings</vt:lpstr>
      <vt:lpstr>AGENDA</vt:lpstr>
      <vt:lpstr>welcome &amp; Introductions</vt:lpstr>
      <vt:lpstr>Panelists</vt:lpstr>
      <vt:lpstr>PANEL and Q&amp;A  </vt:lpstr>
      <vt:lpstr>Jamie Walker Professor and Director,  School of Art + Art History + Design </vt:lpstr>
      <vt:lpstr>Departmental Culture</vt:lpstr>
      <vt:lpstr>No Whining</vt:lpstr>
      <vt:lpstr>Another Meeting!!!?</vt:lpstr>
      <vt:lpstr>Department culture and faculty meetings</vt:lpstr>
      <vt:lpstr>Changing department culture is like herding cats</vt:lpstr>
      <vt:lpstr>Reward and Recognition Systems </vt:lpstr>
      <vt:lpstr>Prior to faculty meeting discussions…</vt:lpstr>
      <vt:lpstr>At faculty meetings…</vt:lpstr>
      <vt:lpstr>Ginger Armbrust Professor and Director, Oceanography </vt:lpstr>
      <vt:lpstr>PowerPoint Presentation</vt:lpstr>
      <vt:lpstr>PowerPoint Presentation</vt:lpstr>
      <vt:lpstr>PowerPoint Presentation</vt:lpstr>
      <vt:lpstr>Nita Rinehart  former member of Washington State Senate &amp; House of Representatives </vt:lpstr>
      <vt:lpstr>Small Group Activity: How to Run an Effective Meeting</vt:lpstr>
      <vt:lpstr>Activity</vt:lpstr>
      <vt:lpstr>Additional best practices</vt:lpstr>
      <vt:lpstr>Conclusion and evaluations</vt:lpstr>
      <vt:lpstr>Networking lunch 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anelson4</cp:lastModifiedBy>
  <cp:revision>216</cp:revision>
  <cp:lastPrinted>2016-03-08T23:26:20Z</cp:lastPrinted>
  <dcterms:created xsi:type="dcterms:W3CDTF">2012-10-30T13:25:58Z</dcterms:created>
  <dcterms:modified xsi:type="dcterms:W3CDTF">2016-03-15T22:32:25Z</dcterms:modified>
</cp:coreProperties>
</file>