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2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3.xml" ContentType="application/vnd.openxmlformats-officedocument.theme+xml"/>
  <Override PartName="/ppt/slideLayouts/slideLayout156.xml" ContentType="application/vnd.openxmlformats-officedocument.presentationml.slideLayout+xml"/>
  <Override PartName="/ppt/theme/theme14.xml" ContentType="application/vnd.openxmlformats-officedocument.theme+xml"/>
  <Override PartName="/ppt/slideLayouts/slideLayout157.xml" ContentType="application/vnd.openxmlformats-officedocument.presentationml.slideLayout+xml"/>
  <Override PartName="/ppt/theme/theme15.xml" ContentType="application/vnd.openxmlformats-officedocument.theme+xml"/>
  <Override PartName="/ppt/slideLayouts/slideLayout158.xml" ContentType="application/vnd.openxmlformats-officedocument.presentationml.slideLayout+xml"/>
  <Override PartName="/ppt/theme/theme16.xml" ContentType="application/vnd.openxmlformats-officedocument.theme+xml"/>
  <Override PartName="/ppt/slideLayouts/slideLayout159.xml" ContentType="application/vnd.openxmlformats-officedocument.presentationml.slideLayout+xml"/>
  <Override PartName="/ppt/theme/theme17.xml" ContentType="application/vnd.openxmlformats-officedocument.theme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3" r:id="rId1"/>
    <p:sldMasterId id="2147484016" r:id="rId2"/>
    <p:sldMasterId id="2147484029" r:id="rId3"/>
    <p:sldMasterId id="2147484042" r:id="rId4"/>
    <p:sldMasterId id="2147484055" r:id="rId5"/>
    <p:sldMasterId id="2147484068" r:id="rId6"/>
    <p:sldMasterId id="2147484081" r:id="rId7"/>
    <p:sldMasterId id="2147484094" r:id="rId8"/>
    <p:sldMasterId id="2147484107" r:id="rId9"/>
    <p:sldMasterId id="2147484120" r:id="rId10"/>
    <p:sldMasterId id="2147484146" r:id="rId11"/>
    <p:sldMasterId id="2147484158" r:id="rId12"/>
    <p:sldMasterId id="2147484133" r:id="rId13"/>
    <p:sldMasterId id="2147484171" r:id="rId14"/>
    <p:sldMasterId id="2147484173" r:id="rId15"/>
    <p:sldMasterId id="2147484175" r:id="rId16"/>
    <p:sldMasterId id="2147484177" r:id="rId17"/>
    <p:sldMasterId id="2147484179" r:id="rId18"/>
  </p:sldMasterIdLst>
  <p:notesMasterIdLst>
    <p:notesMasterId r:id="rId28"/>
  </p:notesMasterIdLst>
  <p:handoutMasterIdLst>
    <p:handoutMasterId r:id="rId29"/>
  </p:handoutMasterIdLst>
  <p:sldIdLst>
    <p:sldId id="317" r:id="rId19"/>
    <p:sldId id="362" r:id="rId20"/>
    <p:sldId id="386" r:id="rId21"/>
    <p:sldId id="387" r:id="rId22"/>
    <p:sldId id="388" r:id="rId23"/>
    <p:sldId id="389" r:id="rId24"/>
    <p:sldId id="390" r:id="rId25"/>
    <p:sldId id="385" r:id="rId26"/>
    <p:sldId id="391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502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37" autoAdjust="0"/>
  </p:normalViewPr>
  <p:slideViewPr>
    <p:cSldViewPr>
      <p:cViewPr varScale="1">
        <p:scale>
          <a:sx n="52" d="100"/>
          <a:sy n="52" d="100"/>
        </p:scale>
        <p:origin x="72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0CCEADCB-708E-F941-8075-075E5EBDA01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1558197F-2033-974C-8E6B-35E21DD75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16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/>
          <a:lstStyle>
            <a:lvl1pPr algn="r">
              <a:defRPr sz="1200"/>
            </a:lvl1pPr>
          </a:lstStyle>
          <a:p>
            <a:fld id="{569C7343-33EA-40DA-9F48-5F09440026E9}" type="datetimeFigureOut">
              <a:rPr lang="en-US" smtClean="0"/>
              <a:t>3/10/2015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7" tIns="46153" rIns="92307" bIns="4615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307" tIns="46153" rIns="92307" bIns="461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29967"/>
            <a:ext cx="2971800" cy="464820"/>
          </a:xfrm>
          <a:prstGeom prst="rect">
            <a:avLst/>
          </a:prstGeom>
        </p:spPr>
        <p:txBody>
          <a:bodyPr vert="horz" lIns="92307" tIns="46153" rIns="92307" bIns="46153" rtlCol="0" anchor="b"/>
          <a:lstStyle>
            <a:lvl1pPr algn="r">
              <a:defRPr sz="1200"/>
            </a:lvl1pPr>
          </a:lstStyle>
          <a:p>
            <a:fld id="{72EF4AC0-9BA2-46D2-9372-A5C9261B2C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5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F4AC0-9BA2-46D2-9372-A5C9261B2C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8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58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81395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8987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6371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23184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6522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382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13179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8887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2509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14059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0265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2393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27802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3513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6290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96184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78377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23231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27475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37898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2321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82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0729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6092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6555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11589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53126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0232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0477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7377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3629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995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43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068711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816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1748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7138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khofmeister\Desktop\advancelogo.jpg"/>
          <p:cNvPicPr>
            <a:picLocks noChangeAspect="1" noChangeArrowheads="1"/>
          </p:cNvPicPr>
          <p:nvPr/>
        </p:nvPicPr>
        <p:blipFill>
          <a:blip r:embed="rId2" cstate="print"/>
          <a:srcRect b="23627"/>
          <a:stretch>
            <a:fillRect/>
          </a:stretch>
        </p:blipFill>
        <p:spPr bwMode="auto">
          <a:xfrm>
            <a:off x="457200" y="74613"/>
            <a:ext cx="1752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khofmeister\Desktop\advancelogo.jpg"/>
          <p:cNvPicPr>
            <a:picLocks noChangeAspect="1" noChangeArrowheads="1"/>
          </p:cNvPicPr>
          <p:nvPr/>
        </p:nvPicPr>
        <p:blipFill>
          <a:blip r:embed="rId3" cstate="print"/>
          <a:srcRect t="71841"/>
          <a:stretch>
            <a:fillRect/>
          </a:stretch>
        </p:blipFill>
        <p:spPr bwMode="auto">
          <a:xfrm>
            <a:off x="4876800" y="6380163"/>
            <a:ext cx="37925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136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39980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6007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9745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0514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2847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7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9061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0818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8718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8291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082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2616624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20069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722612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0479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40485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7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0702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5030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9252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92284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1032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3005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2179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44940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8266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8941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52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5975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10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81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046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4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90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62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4909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09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0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82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6723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266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9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77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0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649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322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570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23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41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486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6758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323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8709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63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30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214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1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164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330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198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659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76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14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9194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84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27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159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959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121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748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728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8230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799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626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958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590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22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598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2301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15273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0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510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5568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2130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469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239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218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4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559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293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056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881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90768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9032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269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0792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1803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3749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4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5566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23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98142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15343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63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3756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040473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3089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5197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FA00-280B-4A7B-B3BB-30793D2A61B9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290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7238" y="1982788"/>
            <a:ext cx="3849687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982788"/>
            <a:ext cx="3851275" cy="4418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5F02-3358-44C9-BD40-33B990D8FF1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04983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286D0-AC25-4F05-AB7C-5EB94E9E84B1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893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0BB0-8EB7-4DE4-9959-28A8FB933B7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46485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9E10-7068-40A1-9ECE-A983578CC5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302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3045A-65C4-4BEB-8C41-491E2CBC33BB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716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B33D-DD58-4C06-B7F5-3EEFA8F4AF7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767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C05FF-0343-4656-ADA2-1B25551E4636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2479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296988"/>
            <a:ext cx="2076450" cy="5103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1296988"/>
            <a:ext cx="6080125" cy="5103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7E795-5387-4D35-A46B-68DA2789F4F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7705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white">
          <a:xfrm>
            <a:off x="-25400" y="-12700"/>
            <a:ext cx="2286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2286000" y="0"/>
            <a:ext cx="2540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white">
          <a:xfrm>
            <a:off x="2222500" y="0"/>
            <a:ext cx="6921500" cy="68580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19800"/>
            <a:ext cx="1828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222500" y="0"/>
            <a:ext cx="0" cy="685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2667000" y="1524000"/>
            <a:ext cx="6019800" cy="1143000"/>
          </a:xfrm>
        </p:spPr>
        <p:txBody>
          <a:bodyPr/>
          <a:lstStyle>
            <a:lvl1pPr>
              <a:defRPr sz="54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67000" y="3810000"/>
            <a:ext cx="6019800" cy="762000"/>
          </a:xfrm>
        </p:spPr>
        <p:txBody>
          <a:bodyPr/>
          <a:lstStyle>
            <a:lvl1pPr marL="0" indent="36513">
              <a:buFont typeface="Wingdings" pitchFamily="2" charset="2"/>
              <a:buNone/>
              <a:defRPr sz="2800"/>
            </a:lvl1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8410018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1F5A-9928-4D9C-A29D-408C700B89CF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93658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5F6E5-0FB2-4EFB-BF10-6160F085B2B5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7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Relationship Id="rId14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Relationship Id="rId14" Type="http://schemas.openxmlformats.org/officeDocument/2006/relationships/image" Target="../media/image4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56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7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58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59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6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01496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537628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21" r:id="rId1"/>
    <p:sldLayoutId id="2147484122" r:id="rId2"/>
    <p:sldLayoutId id="2147484123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29" r:id="rId9"/>
    <p:sldLayoutId id="2147484130" r:id="rId10"/>
    <p:sldLayoutId id="2147484131" r:id="rId11"/>
    <p:sldLayoutId id="214748413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114E6-7A49-4014-8607-630331982671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05E1-D3CB-4A6A-B2B1-939831E8A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70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8600" y="74613"/>
            <a:ext cx="8686800" cy="6630987"/>
            <a:chOff x="228600" y="74805"/>
            <a:chExt cx="8686800" cy="6630795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228600" y="228600"/>
              <a:ext cx="8686800" cy="6400800"/>
              <a:chOff x="152400" y="152400"/>
              <a:chExt cx="8839200" cy="6553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52400" y="152592"/>
                <a:ext cx="8839200" cy="6553011"/>
              </a:xfrm>
              <a:prstGeom prst="rect">
                <a:avLst/>
              </a:prstGeom>
              <a:noFill/>
              <a:ln w="63500">
                <a:solidFill>
                  <a:srgbClr val="666699">
                    <a:alpha val="80000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8322" y="228980"/>
                <a:ext cx="8687357" cy="6400237"/>
              </a:xfrm>
              <a:prstGeom prst="rect">
                <a:avLst/>
              </a:prstGeom>
              <a:solidFill>
                <a:schemeClr val="lt1">
                  <a:alpha val="80000"/>
                </a:schemeClr>
              </a:solidFill>
              <a:ln>
                <a:solidFill>
                  <a:srgbClr val="CC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033" name="Picture 2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13" cstate="print"/>
            <a:srcRect b="23627"/>
            <a:stretch>
              <a:fillRect/>
            </a:stretch>
          </p:blipFill>
          <p:spPr bwMode="auto">
            <a:xfrm>
              <a:off x="457200" y="74805"/>
              <a:ext cx="1752600" cy="40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3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14" cstate="print"/>
            <a:srcRect t="71841"/>
            <a:stretch>
              <a:fillRect/>
            </a:stretch>
          </p:blipFill>
          <p:spPr bwMode="auto">
            <a:xfrm>
              <a:off x="4876800" y="6380162"/>
              <a:ext cx="3792537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27D3A5DC-F5B9-4499-BA6F-DD6AFB6E9C49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1722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F14C8D30-E61B-423C-9936-3E8038750D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254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4E4E7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669539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34" r:id="rId1"/>
    <p:sldLayoutId id="2147484135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  <p:sldLayoutId id="214748414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93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9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4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6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0B73030-D23C-F74F-85B8-DD59D02177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3/10/2015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F248C78-BA47-4D43-8F2E-6C661AF811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91494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47494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830068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23680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250044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  <p:sldLayoutId id="214748408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74060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20514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95" r:id="rId1"/>
    <p:sldLayoutId id="2147484096" r:id="rId2"/>
    <p:sldLayoutId id="2147484097" r:id="rId3"/>
    <p:sldLayoutId id="2147484098" r:id="rId4"/>
    <p:sldLayoutId id="2147484099" r:id="rId5"/>
    <p:sldLayoutId id="2147484100" r:id="rId6"/>
    <p:sldLayoutId id="2147484101" r:id="rId7"/>
    <p:sldLayoutId id="2147484102" r:id="rId8"/>
    <p:sldLayoutId id="2147484103" r:id="rId9"/>
    <p:sldLayoutId id="2147484104" r:id="rId10"/>
    <p:sldLayoutId id="2147484105" r:id="rId11"/>
    <p:sldLayoutId id="2147484106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white">
          <a:xfrm>
            <a:off x="-12700" y="-12700"/>
            <a:ext cx="91440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white">
          <a:xfrm>
            <a:off x="0" y="990600"/>
            <a:ext cx="9144000" cy="5867400"/>
          </a:xfrm>
          <a:prstGeom prst="rect">
            <a:avLst/>
          </a:prstGeom>
          <a:solidFill>
            <a:srgbClr val="0000A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sv-SE" sz="2400">
                <a:solidFill>
                  <a:srgbClr val="FFFFFF"/>
                </a:solidFill>
                <a:latin typeface="Times" pitchFamily="18" charset="0"/>
              </a:rPr>
              <a:t> 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invGray">
          <a:xfrm>
            <a:off x="757238" y="1982788"/>
            <a:ext cx="785336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invGray">
          <a:xfrm>
            <a:off x="301625" y="1296988"/>
            <a:ext cx="6400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152400" y="533400"/>
            <a:ext cx="502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600" i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sv-SE" smtClean="0">
                <a:solidFill>
                  <a:srgbClr val="0000AE"/>
                </a:solidFill>
              </a:rPr>
              <a:t>UW-11.27.12</a:t>
            </a:r>
            <a:endParaRPr lang="sv-SE" dirty="0">
              <a:solidFill>
                <a:srgbClr val="0000AE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HelveticaNeue BlackCond" charset="0"/>
              </a:defRPr>
            </a:lvl1pPr>
          </a:lstStyle>
          <a:p>
            <a:pPr>
              <a:defRPr/>
            </a:pPr>
            <a:fld id="{32141C32-CCC0-4A1F-9CC7-5F0C2AC69BF2}" type="slidenum">
              <a:rPr lang="sv-SE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086600" y="304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924965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11" r:id="rId4"/>
    <p:sldLayoutId id="2147484112" r:id="rId5"/>
    <p:sldLayoutId id="2147484113" r:id="rId6"/>
    <p:sldLayoutId id="2147484114" r:id="rId7"/>
    <p:sldLayoutId id="2147484115" r:id="rId8"/>
    <p:sldLayoutId id="2147484116" r:id="rId9"/>
    <p:sldLayoutId id="2147484117" r:id="rId10"/>
    <p:sldLayoutId id="2147484118" r:id="rId11"/>
    <p:sldLayoutId id="214748411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98463" indent="-361950" algn="l" rtl="0" eaLnBrk="0" fontAlgn="base" hangingPunct="0">
        <a:spcBef>
          <a:spcPct val="2000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342900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Char char="o"/>
        <a:defRPr sz="2800">
          <a:solidFill>
            <a:schemeClr val="tx1"/>
          </a:solidFill>
          <a:latin typeface="+mn-lt"/>
        </a:defRPr>
      </a:lvl2pPr>
      <a:lvl3pPr marL="1254125" indent="-284163" algn="l" rtl="0" eaLnBrk="0" fontAlgn="base" hangingPunct="0">
        <a:spcBef>
          <a:spcPct val="20000"/>
        </a:spcBef>
        <a:spcAft>
          <a:spcPct val="20000"/>
        </a:spcAft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52588" indent="-284163" algn="l" rtl="0" eaLnBrk="0" fontAlgn="base" hangingPunct="0">
        <a:spcBef>
          <a:spcPct val="20000"/>
        </a:spcBef>
        <a:spcAft>
          <a:spcPct val="20000"/>
        </a:spcAft>
        <a:buClr>
          <a:schemeClr val="tx1"/>
        </a:buClr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2005013" indent="-238125" algn="l" rtl="0" eaLnBrk="0" fontAlgn="base" hangingPunct="0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4622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6pPr>
      <a:lvl7pPr marL="29194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7pPr>
      <a:lvl8pPr marL="33766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8pPr>
      <a:lvl9pPr marL="3833813" indent="-238125" algn="l" rtl="0" fontAlgn="base">
        <a:spcBef>
          <a:spcPct val="20000"/>
        </a:spcBef>
        <a:spcAft>
          <a:spcPct val="20000"/>
        </a:spcAft>
        <a:buSzPct val="130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/>
          <a:lstStyle/>
          <a:p>
            <a:r>
              <a:rPr lang="en-US" dirty="0" smtClean="0"/>
              <a:t>“Taking the Pulse of Your Graduate Students’ Experiences”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en-US" dirty="0" smtClean="0">
                <a:solidFill>
                  <a:prstClr val="black"/>
                </a:solidFill>
              </a:rPr>
              <a:t>UW ADVANCE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Winter Quarter Pre-Tenure Faculty Workshop</a:t>
            </a:r>
          </a:p>
          <a:p>
            <a:pPr marL="342900" indent="-342900">
              <a:defRPr/>
            </a:pPr>
            <a:endParaRPr lang="en-US" sz="5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en-US" sz="2400" smtClean="0">
                <a:solidFill>
                  <a:prstClr val="black"/>
                </a:solidFill>
              </a:rPr>
              <a:t>March 17</a:t>
            </a:r>
            <a:r>
              <a:rPr lang="en-US" sz="2400" smtClean="0">
                <a:solidFill>
                  <a:prstClr val="black"/>
                </a:solidFill>
              </a:rPr>
              <a:t>, 2015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72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609600" y="1417356"/>
            <a:ext cx="7772400" cy="1362075"/>
          </a:xfrm>
        </p:spPr>
        <p:txBody>
          <a:bodyPr/>
          <a:lstStyle/>
          <a:p>
            <a:r>
              <a:rPr lang="en-US" dirty="0" err="1" smtClean="0"/>
              <a:t>Becca</a:t>
            </a:r>
            <a:r>
              <a:rPr lang="en-US" dirty="0" smtClean="0"/>
              <a:t> Neumann</a:t>
            </a:r>
            <a:endParaRPr lang="en-US" dirty="0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625997" y="2217597"/>
            <a:ext cx="7772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rgbClr val="4E4E7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/>
              <a:t>Assistant professor, civil &amp; Environmental engineering</a:t>
            </a:r>
            <a:endParaRPr lang="en-US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609600" y="3454259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rgbClr val="4E4E7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JIM BORGFORD-PARNELL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625997" y="4254500"/>
            <a:ext cx="7772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rgbClr val="4E4E7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/>
              <a:t>ASSOCIATE DIRECTOR AND INSTRUCTIONAL CONSULTANT, CENTER FOR ENGINEERING, LEARNING AND TEACHING (</a:t>
            </a:r>
            <a:r>
              <a:rPr lang="en-US" sz="3200" dirty="0" err="1" smtClean="0"/>
              <a:t>celt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52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Taking the pulse of your graduate students’ experiences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Becca</a:t>
            </a:r>
            <a:r>
              <a:rPr lang="en-US" dirty="0" smtClean="0"/>
              <a:t> Neumann</a:t>
            </a:r>
          </a:p>
          <a:p>
            <a:r>
              <a:rPr lang="en-US" dirty="0" smtClean="0"/>
              <a:t>Jim </a:t>
            </a:r>
            <a:r>
              <a:rPr lang="en-US" dirty="0" err="1" smtClean="0"/>
              <a:t>Borgford</a:t>
            </a:r>
            <a:r>
              <a:rPr lang="en-US" dirty="0" smtClean="0"/>
              <a:t>-Parnell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90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80424"/>
            <a:ext cx="8554337" cy="52178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me: mentoring research group proving to be most difficult aspect of job</a:t>
            </a:r>
          </a:p>
          <a:p>
            <a:pPr lvl="1"/>
            <a:r>
              <a:rPr lang="en-US" dirty="0" smtClean="0"/>
              <a:t>Was not happy with my mentorship as PhD student</a:t>
            </a:r>
          </a:p>
          <a:p>
            <a:pPr lvl="1"/>
            <a:r>
              <a:rPr lang="en-US" dirty="0" smtClean="0"/>
              <a:t>Only knew what I didn’t want</a:t>
            </a:r>
          </a:p>
          <a:p>
            <a:pPr lvl="1"/>
            <a:r>
              <a:rPr lang="en-US" dirty="0" smtClean="0"/>
              <a:t>Did not know what worked</a:t>
            </a:r>
          </a:p>
          <a:p>
            <a:pPr lvl="1"/>
            <a:r>
              <a:rPr lang="en-US" dirty="0" smtClean="0"/>
              <a:t>No experience with a good mentoring model</a:t>
            </a:r>
          </a:p>
          <a:p>
            <a:r>
              <a:rPr lang="en-US" dirty="0" smtClean="0"/>
              <a:t>Get constructive feedback on many aspects of job… but no (direct) feedback given on mentoring</a:t>
            </a:r>
          </a:p>
          <a:p>
            <a:pPr lvl="1"/>
            <a:r>
              <a:rPr lang="en-US" dirty="0" smtClean="0"/>
              <a:t>Teaching gets evaluated, students give feedback</a:t>
            </a:r>
          </a:p>
          <a:p>
            <a:pPr lvl="1"/>
            <a:r>
              <a:rPr lang="en-US" dirty="0" smtClean="0"/>
              <a:t>Papers/proposals get evaluated, reviewers give feedback</a:t>
            </a:r>
          </a:p>
          <a:p>
            <a:pPr lvl="1"/>
            <a:r>
              <a:rPr lang="en-US" dirty="0" smtClean="0"/>
              <a:t>Research group just quietly gets disgruntled or unmotivated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5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Level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8029"/>
          </a:xfrm>
        </p:spPr>
        <p:txBody>
          <a:bodyPr>
            <a:normAutofit/>
          </a:bodyPr>
          <a:lstStyle/>
          <a:p>
            <a:r>
              <a:rPr lang="en-US" dirty="0" smtClean="0"/>
              <a:t>Discussed lack of mentoring feedback with my husband (he works in industry)</a:t>
            </a:r>
          </a:p>
          <a:p>
            <a:pPr lvl="1"/>
            <a:r>
              <a:rPr lang="en-US" dirty="0" smtClean="0"/>
              <a:t>“You need a skip level meeting.”</a:t>
            </a:r>
          </a:p>
          <a:p>
            <a:pPr lvl="1"/>
            <a:r>
              <a:rPr lang="en-US" dirty="0" smtClean="0"/>
              <a:t>Employee meets with his/her boss’s boss.</a:t>
            </a:r>
          </a:p>
          <a:p>
            <a:r>
              <a:rPr lang="en-US" dirty="0" smtClean="0"/>
              <a:t>Academic version of ‘skip level’ meeting: Jim </a:t>
            </a:r>
            <a:r>
              <a:rPr lang="en-US" dirty="0" err="1" smtClean="0"/>
              <a:t>Borgford</a:t>
            </a:r>
            <a:r>
              <a:rPr lang="en-US" dirty="0" smtClean="0"/>
              <a:t>-Parnell (CELT)</a:t>
            </a:r>
          </a:p>
          <a:p>
            <a:pPr lvl="1"/>
            <a:r>
              <a:rPr lang="en-US" dirty="0" smtClean="0"/>
              <a:t>Jim conducts mid-course and final student assessments of every class I have taught at UW</a:t>
            </a:r>
          </a:p>
          <a:p>
            <a:pPr lvl="1"/>
            <a:r>
              <a:rPr lang="en-US" dirty="0" smtClean="0"/>
              <a:t>Couldn’t he do something similar with my research </a:t>
            </a:r>
            <a:r>
              <a:rPr lang="en-US" dirty="0"/>
              <a:t>g</a:t>
            </a:r>
            <a:r>
              <a:rPr lang="en-US" dirty="0" smtClean="0"/>
              <a:t>roup? Yes!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6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602"/>
            <a:ext cx="8229600" cy="54426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Sent Jim questions I wanted answered with regards to:</a:t>
            </a:r>
          </a:p>
          <a:p>
            <a:pPr lvl="1"/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Setting &amp; meeting goals</a:t>
            </a:r>
          </a:p>
          <a:p>
            <a:pPr lvl="1"/>
            <a:r>
              <a:rPr lang="en-US" dirty="0" smtClean="0"/>
              <a:t>Interactions with advisor</a:t>
            </a:r>
          </a:p>
          <a:p>
            <a:pPr lvl="1"/>
            <a:r>
              <a:rPr lang="en-US" dirty="0" smtClean="0"/>
              <a:t>Group collaboration &amp; research support</a:t>
            </a:r>
          </a:p>
          <a:p>
            <a:r>
              <a:rPr lang="en-US" dirty="0" smtClean="0"/>
              <a:t>Jim met with research group</a:t>
            </a:r>
          </a:p>
          <a:p>
            <a:pPr lvl="1"/>
            <a:r>
              <a:rPr lang="en-US" dirty="0"/>
              <a:t>Everyone answered questions on their own</a:t>
            </a:r>
          </a:p>
          <a:p>
            <a:pPr lvl="1"/>
            <a:r>
              <a:rPr lang="en-US" dirty="0"/>
              <a:t>Came together as group to discuss </a:t>
            </a:r>
            <a:r>
              <a:rPr lang="en-US" dirty="0" smtClean="0"/>
              <a:t>answers</a:t>
            </a:r>
          </a:p>
          <a:p>
            <a:r>
              <a:rPr lang="en-US" dirty="0" smtClean="0"/>
              <a:t>I met with Jim to review both types of responses.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82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336"/>
            <a:ext cx="8229600" cy="5125204"/>
          </a:xfrm>
        </p:spPr>
        <p:txBody>
          <a:bodyPr>
            <a:normAutofit/>
          </a:bodyPr>
          <a:lstStyle/>
          <a:p>
            <a:r>
              <a:rPr lang="en-US" dirty="0" smtClean="0"/>
              <a:t>Positive feeling in research group</a:t>
            </a:r>
          </a:p>
          <a:p>
            <a:pPr lvl="1"/>
            <a:r>
              <a:rPr lang="en-US" dirty="0" smtClean="0"/>
              <a:t>She really does care!</a:t>
            </a:r>
          </a:p>
          <a:p>
            <a:r>
              <a:rPr lang="en-US" dirty="0" smtClean="0"/>
              <a:t>Good suggestions by group</a:t>
            </a:r>
          </a:p>
          <a:p>
            <a:pPr lvl="1"/>
            <a:r>
              <a:rPr lang="en-US" dirty="0" smtClean="0"/>
              <a:t>Formalized orientation for new group members</a:t>
            </a:r>
          </a:p>
          <a:p>
            <a:pPr lvl="1"/>
            <a:r>
              <a:rPr lang="en-US" dirty="0" smtClean="0"/>
              <a:t>More interaction with and feedback from research group</a:t>
            </a:r>
          </a:p>
          <a:p>
            <a:pPr lvl="2"/>
            <a:r>
              <a:rPr lang="en-US" dirty="0" smtClean="0"/>
              <a:t>We have started weekly group meetings in addition to one-on-one meeting</a:t>
            </a:r>
          </a:p>
          <a:p>
            <a:pPr lvl="1"/>
            <a:r>
              <a:rPr lang="en-US" dirty="0" smtClean="0"/>
              <a:t>Start writing/reading from beginning</a:t>
            </a:r>
          </a:p>
          <a:p>
            <a:pPr lvl="2"/>
            <a:r>
              <a:rPr lang="en-US" dirty="0" smtClean="0"/>
              <a:t>Students have set up a writing group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9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762000" y="5334000"/>
            <a:ext cx="7772400" cy="9144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4E4E7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dirty="0" smtClean="0"/>
              <a:t>Q&amp;A SESSION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122139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609600" y="3200400"/>
            <a:ext cx="7772400" cy="9144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rgbClr val="4E4E76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4E4E76"/>
                </a:solidFill>
                <a:latin typeface="Calibri" pitchFamily="34" charset="0"/>
              </a:defRPr>
            </a:lvl9pPr>
          </a:lstStyle>
          <a:p>
            <a:r>
              <a:rPr lang="en-US" sz="5200" dirty="0" smtClean="0"/>
              <a:t>THANK YOU!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18009805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ADVANC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6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8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5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6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7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8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9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0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1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2_AAAS template 2">
  <a:themeElements>
    <a:clrScheme name="">
      <a:dk1>
        <a:srgbClr val="C0C0C0"/>
      </a:dk1>
      <a:lt1>
        <a:srgbClr val="FFFFFF"/>
      </a:lt1>
      <a:dk2>
        <a:srgbClr val="0000AE"/>
      </a:dk2>
      <a:lt2>
        <a:srgbClr val="FFFFFF"/>
      </a:lt2>
      <a:accent1>
        <a:srgbClr val="FFFFFF"/>
      </a:accent1>
      <a:accent2>
        <a:srgbClr val="FF280C"/>
      </a:accent2>
      <a:accent3>
        <a:srgbClr val="AAAAD3"/>
      </a:accent3>
      <a:accent4>
        <a:srgbClr val="DADADA"/>
      </a:accent4>
      <a:accent5>
        <a:srgbClr val="FFFFFF"/>
      </a:accent5>
      <a:accent6>
        <a:srgbClr val="E7230A"/>
      </a:accent6>
      <a:hlink>
        <a:srgbClr val="FF280C"/>
      </a:hlink>
      <a:folHlink>
        <a:srgbClr val="C0C0C0"/>
      </a:folHlink>
    </a:clrScheme>
    <a:fontScheme name="AAAS template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AAS template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S template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S template 2 13">
        <a:dk1>
          <a:srgbClr val="808080"/>
        </a:dk1>
        <a:lt1>
          <a:srgbClr val="FFFFFF"/>
        </a:lt1>
        <a:dk2>
          <a:srgbClr val="212170"/>
        </a:dk2>
        <a:lt2>
          <a:srgbClr val="000000"/>
        </a:lt2>
        <a:accent1>
          <a:srgbClr val="FFFFFF"/>
        </a:accent1>
        <a:accent2>
          <a:srgbClr val="EF1F1D"/>
        </a:accent2>
        <a:accent3>
          <a:srgbClr val="ABABBB"/>
        </a:accent3>
        <a:accent4>
          <a:srgbClr val="DADADA"/>
        </a:accent4>
        <a:accent5>
          <a:srgbClr val="FFFFFF"/>
        </a:accent5>
        <a:accent6>
          <a:srgbClr val="D91B19"/>
        </a:accent6>
        <a:hlink>
          <a:srgbClr val="FFCC18"/>
        </a:hlink>
        <a:folHlink>
          <a:srgbClr val="007A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4018</TotalTime>
  <Words>314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9</vt:i4>
      </vt:variant>
    </vt:vector>
  </HeadingPairs>
  <TitlesOfParts>
    <vt:vector size="32" baseType="lpstr">
      <vt:lpstr>Arial</vt:lpstr>
      <vt:lpstr>Calibri</vt:lpstr>
      <vt:lpstr>HelveticaNeue BlackCond</vt:lpstr>
      <vt:lpstr>Times</vt:lpstr>
      <vt:lpstr>Wingdings</vt:lpstr>
      <vt:lpstr>AAAS template 2</vt:lpstr>
      <vt:lpstr>25_AAAS template 2</vt:lpstr>
      <vt:lpstr>26_AAAS template 2</vt:lpstr>
      <vt:lpstr>27_AAAS template 2</vt:lpstr>
      <vt:lpstr>28_AAAS template 2</vt:lpstr>
      <vt:lpstr>29_AAAS template 2</vt:lpstr>
      <vt:lpstr>30_AAAS template 2</vt:lpstr>
      <vt:lpstr>31_AAAS template 2</vt:lpstr>
      <vt:lpstr>32_AAAS template 2</vt:lpstr>
      <vt:lpstr>4_AAAS template 2</vt:lpstr>
      <vt:lpstr>Custom Design</vt:lpstr>
      <vt:lpstr>ADVANCE-template</vt:lpstr>
      <vt:lpstr>6_AAAS template 2</vt:lpstr>
      <vt:lpstr>Office Theme</vt:lpstr>
      <vt:lpstr>1_Office Theme</vt:lpstr>
      <vt:lpstr>2_Office Theme</vt:lpstr>
      <vt:lpstr>3_Office Theme</vt:lpstr>
      <vt:lpstr>4_Office Theme</vt:lpstr>
      <vt:lpstr>“Taking the Pulse of Your Graduate Students’ Experiences”</vt:lpstr>
      <vt:lpstr>Becca Neumann</vt:lpstr>
      <vt:lpstr>Taking the pulse of your graduate students’ experiences</vt:lpstr>
      <vt:lpstr>Mentoring</vt:lpstr>
      <vt:lpstr>Skip Level Meeting</vt:lpstr>
      <vt:lpstr>Process</vt:lpstr>
      <vt:lpstr>Outcomes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DSA Student</cp:lastModifiedBy>
  <cp:revision>116</cp:revision>
  <cp:lastPrinted>2013-12-02T18:52:24Z</cp:lastPrinted>
  <dcterms:created xsi:type="dcterms:W3CDTF">2012-10-30T13:25:58Z</dcterms:created>
  <dcterms:modified xsi:type="dcterms:W3CDTF">2015-03-11T14:16:44Z</dcterms:modified>
</cp:coreProperties>
</file>