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28"/>
  </p:notesMasterIdLst>
  <p:handoutMasterIdLst>
    <p:handoutMasterId r:id="rId29"/>
  </p:handoutMasterIdLst>
  <p:sldIdLst>
    <p:sldId id="256" r:id="rId2"/>
    <p:sldId id="417" r:id="rId3"/>
    <p:sldId id="408" r:id="rId4"/>
    <p:sldId id="418" r:id="rId5"/>
    <p:sldId id="422" r:id="rId6"/>
    <p:sldId id="423" r:id="rId7"/>
    <p:sldId id="421" r:id="rId8"/>
    <p:sldId id="376" r:id="rId9"/>
    <p:sldId id="353" r:id="rId10"/>
    <p:sldId id="373" r:id="rId11"/>
    <p:sldId id="364" r:id="rId12"/>
    <p:sldId id="396" r:id="rId13"/>
    <p:sldId id="382" r:id="rId14"/>
    <p:sldId id="378" r:id="rId15"/>
    <p:sldId id="392" r:id="rId16"/>
    <p:sldId id="394" r:id="rId17"/>
    <p:sldId id="398" r:id="rId18"/>
    <p:sldId id="375" r:id="rId19"/>
    <p:sldId id="360" r:id="rId20"/>
    <p:sldId id="361" r:id="rId21"/>
    <p:sldId id="362" r:id="rId22"/>
    <p:sldId id="380" r:id="rId23"/>
    <p:sldId id="425" r:id="rId24"/>
    <p:sldId id="372" r:id="rId25"/>
    <p:sldId id="424" r:id="rId26"/>
    <p:sldId id="38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33"/>
    <a:srgbClr val="FFFF66"/>
    <a:srgbClr val="CCECFF"/>
    <a:srgbClr val="CCFF66"/>
    <a:srgbClr val="FFCCFF"/>
    <a:srgbClr val="B6984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6" autoAdjust="0"/>
    <p:restoredTop sz="89964" autoAdjust="0"/>
  </p:normalViewPr>
  <p:slideViewPr>
    <p:cSldViewPr snapToGrid="0">
      <p:cViewPr>
        <p:scale>
          <a:sx n="73" d="100"/>
          <a:sy n="73" d="100"/>
        </p:scale>
        <p:origin x="-1080" y="-204"/>
      </p:cViewPr>
      <p:guideLst>
        <p:guide orient="horz" pos="2160"/>
        <p:guide pos="2880"/>
      </p:guideLst>
    </p:cSldViewPr>
  </p:slideViewPr>
  <p:notesTextViewPr>
    <p:cViewPr>
      <p:scale>
        <a:sx n="1" d="1"/>
        <a:sy n="1" d="1"/>
      </p:scale>
      <p:origin x="0" y="0"/>
    </p:cViewPr>
  </p:notesTextViewPr>
  <p:sorterViewPr>
    <p:cViewPr>
      <p:scale>
        <a:sx n="100" d="100"/>
        <a:sy n="100" d="100"/>
      </p:scale>
      <p:origin x="0" y="342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05AC2F-574E-4FDE-A287-E489AA468025}" type="datetimeFigureOut">
              <a:rPr lang="en-US" smtClean="0"/>
              <a:pPr/>
              <a:t>10/20/2015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2F35BB-6DAE-4D0E-85BD-2C1184D8BB3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D1743B-29B8-4D24-B479-156FF8829B4E}" type="datetimeFigureOut">
              <a:rPr lang="en-US" smtClean="0"/>
              <a:pPr/>
              <a:t>10/20/2015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C0931-BAD5-4F91-B7FF-D63F04492461}" type="slidenum">
              <a:rPr lang="en-US" smtClean="0"/>
              <a:pPr/>
              <a:t>‹#›</a:t>
            </a:fld>
            <a:endParaRPr lang="en-US"/>
          </a:p>
        </p:txBody>
      </p:sp>
    </p:spTree>
    <p:extLst>
      <p:ext uri="{BB962C8B-B14F-4D97-AF65-F5344CB8AC3E}">
        <p14:creationId xmlns="" xmlns:p14="http://schemas.microsoft.com/office/powerpoint/2010/main" val="3022432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iverseeducation.com/article/52902/"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iseli.engr.wisc.edu/docs/Benefits_Challenges.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ms.bsu.edu/-/media/WWW/DepartmentalContent/CSH/PDF/Guide%20to%20Recruiting%20and%20Retaining%20a%20More%20Diverse%20Faculty1.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aaup.org/NR/rdonlyres/97003B7B-055F-4318-B14A-5336321FB742/0/DIVREP.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iverseeducation.com/article/5290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oakland.edu/Assets/upload/docs/Diversity/DEI/Faculty.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iseli.engr.wisc.edu/docs/Benefits_Challenge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“Diversity in College Faculty Just as Important as Student Body.” Matthew Lynch, </a:t>
            </a:r>
            <a:r>
              <a:rPr lang="en-US" sz="1200" i="1" kern="1200" dirty="0" smtClean="0">
                <a:solidFill>
                  <a:schemeClr val="tx1"/>
                </a:solidFill>
                <a:latin typeface="+mn-lt"/>
                <a:ea typeface="+mn-ea"/>
                <a:cs typeface="+mn-cs"/>
              </a:rPr>
              <a:t>Diverse: Issues in Higher Education</a:t>
            </a:r>
            <a:r>
              <a:rPr lang="en-US" sz="1200" kern="1200" dirty="0" smtClean="0">
                <a:solidFill>
                  <a:schemeClr val="tx1"/>
                </a:solidFill>
                <a:latin typeface="+mn-lt"/>
                <a:ea typeface="+mn-ea"/>
                <a:cs typeface="+mn-cs"/>
              </a:rPr>
              <a:t>. 2013. </a:t>
            </a:r>
            <a:r>
              <a:rPr lang="en-US" sz="1200" u="sng" kern="1200" dirty="0" smtClean="0">
                <a:solidFill>
                  <a:schemeClr val="tx1"/>
                </a:solidFill>
                <a:latin typeface="+mn-lt"/>
                <a:ea typeface="+mn-ea"/>
                <a:cs typeface="+mn-cs"/>
                <a:hlinkClick r:id="rId3"/>
              </a:rPr>
              <a:t>http://diverseeducation.com/article/52902/</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Benefits and Challenges of Diversity in Academic Settings</a:t>
            </a:r>
            <a:r>
              <a:rPr lang="en-US" sz="1200" kern="1200" dirty="0" smtClean="0">
                <a:solidFill>
                  <a:schemeClr val="tx1"/>
                </a:solidFill>
                <a:latin typeface="+mn-lt"/>
                <a:ea typeface="+mn-ea"/>
                <a:cs typeface="+mn-cs"/>
              </a:rPr>
              <a:t>. WISELI, University of Wisconsin-Madison.</a:t>
            </a:r>
            <a:br>
              <a:rPr lang="en-US" sz="1200" kern="1200" dirty="0" smtClean="0">
                <a:solidFill>
                  <a:schemeClr val="tx1"/>
                </a:solidFill>
                <a:latin typeface="+mn-lt"/>
                <a:ea typeface="+mn-ea"/>
                <a:cs typeface="+mn-cs"/>
              </a:rPr>
            </a:br>
            <a:r>
              <a:rPr lang="en-US" sz="1200" u="sng" kern="1200" dirty="0" smtClean="0">
                <a:solidFill>
                  <a:schemeClr val="tx1"/>
                </a:solidFill>
                <a:latin typeface="+mn-lt"/>
                <a:ea typeface="+mn-ea"/>
                <a:cs typeface="+mn-cs"/>
                <a:hlinkClick r:id="rId4"/>
              </a:rPr>
              <a:t>http://wiseli.engr.wisc.edu/docs/Benefits_Challenges.pdf</a:t>
            </a:r>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EDC0931-BAD5-4F91-B7FF-D63F0449246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A Guide to Recruiting and Retaining a More Diverse Faculty</a:t>
            </a:r>
            <a:r>
              <a:rPr lang="en-US" sz="1200" kern="1200" dirty="0" smtClean="0">
                <a:solidFill>
                  <a:schemeClr val="tx1"/>
                </a:solidFill>
                <a:latin typeface="+mn-lt"/>
                <a:ea typeface="+mn-ea"/>
                <a:cs typeface="+mn-cs"/>
              </a:rPr>
              <a:t>. College of Sciences and Humanities Task Force on the Status of Women, Ball State University. 2008. </a:t>
            </a:r>
            <a:r>
              <a:rPr lang="en-US" sz="1200" u="sng" kern="1200" dirty="0" smtClean="0">
                <a:solidFill>
                  <a:schemeClr val="tx1"/>
                </a:solidFill>
                <a:latin typeface="+mn-lt"/>
                <a:ea typeface="+mn-ea"/>
                <a:cs typeface="+mn-cs"/>
                <a:hlinkClick r:id="rId3"/>
              </a:rPr>
              <a:t>https://cms.bsu.edu/-/media/WWW/DepartmentalContent/CSH/PDF/Guide%20to%20Recruiting%20and%20Retaining%20a%20More%20Diverse%20Faculty1.pdf</a:t>
            </a:r>
            <a:endParaRPr lang="en-US" sz="1200" u="sng"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Does Diversity Make a Difference? Three Research Studies on Diversity in College Classrooms</a:t>
            </a:r>
            <a:r>
              <a:rPr lang="en-US" sz="1200" kern="1200" dirty="0" smtClean="0">
                <a:solidFill>
                  <a:schemeClr val="tx1"/>
                </a:solidFill>
                <a:latin typeface="+mn-lt"/>
                <a:ea typeface="+mn-ea"/>
                <a:cs typeface="+mn-cs"/>
              </a:rPr>
              <a:t>. Washington, DC: American Council on Education and American Association of University Professors. 2000. </a:t>
            </a:r>
            <a:r>
              <a:rPr lang="en-US" sz="1200" u="sng" kern="1200" dirty="0" smtClean="0">
                <a:solidFill>
                  <a:schemeClr val="tx1"/>
                </a:solidFill>
                <a:latin typeface="+mn-lt"/>
                <a:ea typeface="+mn-ea"/>
                <a:cs typeface="+mn-cs"/>
                <a:hlinkClick r:id="rId4"/>
              </a:rPr>
              <a:t>http://www.aaup.org/NR/rdonlyres/97003B7B-055F-4318-B14A-5336321FB742/0/DIVREP.PDF</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“Diversity in College Faculty Just as Important as Student Body.” Matthew Lynch, </a:t>
            </a:r>
            <a:r>
              <a:rPr lang="en-US" sz="1200" i="1" kern="1200" dirty="0" smtClean="0">
                <a:solidFill>
                  <a:schemeClr val="tx1"/>
                </a:solidFill>
                <a:latin typeface="+mn-lt"/>
                <a:ea typeface="+mn-ea"/>
                <a:cs typeface="+mn-cs"/>
              </a:rPr>
              <a:t>Diverse: Issues in Higher Education</a:t>
            </a:r>
            <a:r>
              <a:rPr lang="en-US" sz="1200" kern="1200" dirty="0" smtClean="0">
                <a:solidFill>
                  <a:schemeClr val="tx1"/>
                </a:solidFill>
                <a:latin typeface="+mn-lt"/>
                <a:ea typeface="+mn-ea"/>
                <a:cs typeface="+mn-cs"/>
              </a:rPr>
              <a:t>. 2013. </a:t>
            </a:r>
            <a:r>
              <a:rPr lang="en-US" sz="1200" u="sng" kern="1200" dirty="0" smtClean="0">
                <a:solidFill>
                  <a:schemeClr val="tx1"/>
                </a:solidFill>
                <a:latin typeface="+mn-lt"/>
                <a:ea typeface="+mn-ea"/>
                <a:cs typeface="+mn-cs"/>
                <a:hlinkClick r:id="rId3"/>
              </a:rPr>
              <a:t>http://diverseeducation.com/article/52902/</a:t>
            </a:r>
            <a:endParaRPr lang="en-US" sz="1200" kern="1200" dirty="0" smtClean="0">
              <a:solidFill>
                <a:schemeClr val="tx1"/>
              </a:solidFill>
              <a:latin typeface="+mn-lt"/>
              <a:ea typeface="+mn-ea"/>
              <a:cs typeface="+mn-cs"/>
            </a:endParaRPr>
          </a:p>
          <a:p>
            <a:endParaRPr lang="en-US" sz="1200" dirty="0" smtClean="0"/>
          </a:p>
        </p:txBody>
      </p:sp>
      <p:sp>
        <p:nvSpPr>
          <p:cNvPr id="4" name="Slide Number Placeholder 3"/>
          <p:cNvSpPr>
            <a:spLocks noGrp="1"/>
          </p:cNvSpPr>
          <p:nvPr>
            <p:ph type="sldNum" sz="quarter" idx="10"/>
          </p:nvPr>
        </p:nvSpPr>
        <p:spPr/>
        <p:txBody>
          <a:bodyPr/>
          <a:lstStyle/>
          <a:p>
            <a:fld id="{BEDC0931-BAD5-4F91-B7FF-D63F0449246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Oakland University Climate Survey, Final Analytical Report: Faculty, Staff, and Students</a:t>
            </a:r>
            <a:r>
              <a:rPr lang="en-US" sz="1200" kern="1200" dirty="0" smtClean="0">
                <a:solidFill>
                  <a:schemeClr val="tx1"/>
                </a:solidFill>
                <a:latin typeface="+mn-lt"/>
                <a:ea typeface="+mn-ea"/>
                <a:cs typeface="+mn-cs"/>
              </a:rPr>
              <a:t>. Survey Research Laboratory, University of Illinois at Chicago. 2013. </a:t>
            </a:r>
            <a:r>
              <a:rPr lang="en-US" sz="1200" u="sng" kern="1200" dirty="0" smtClean="0">
                <a:solidFill>
                  <a:schemeClr val="tx1"/>
                </a:solidFill>
                <a:latin typeface="+mn-lt"/>
                <a:ea typeface="+mn-ea"/>
                <a:cs typeface="+mn-cs"/>
                <a:hlinkClick r:id="rId3"/>
              </a:rPr>
              <a:t>http://wwwp.oakland.edu/Assets/upload/docs/Diversity/DEI/Faculty.pdf</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Calibri" pitchFamily="34" charset="0"/>
              </a:rPr>
              <a:t>Diversity at Oakland University: A closer look at underrepresented minorities</a:t>
            </a:r>
            <a:r>
              <a:rPr lang="en-US" sz="1200" dirty="0" smtClean="0">
                <a:latin typeface="Calibri" pitchFamily="34" charset="0"/>
              </a:rPr>
              <a:t>. Office of Institutional Research, Oakland University. 2014. </a:t>
            </a:r>
          </a:p>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Benefits and Challenges of Diversity in Academic Settings</a:t>
            </a:r>
            <a:r>
              <a:rPr lang="en-US" sz="1200" kern="1200" dirty="0" smtClean="0">
                <a:solidFill>
                  <a:schemeClr val="tx1"/>
                </a:solidFill>
                <a:latin typeface="+mn-lt"/>
                <a:ea typeface="+mn-ea"/>
                <a:cs typeface="+mn-cs"/>
              </a:rPr>
              <a:t>. WISELI, University of Wisconsin-Madison.</a:t>
            </a:r>
            <a:br>
              <a:rPr lang="en-US" sz="1200" kern="1200" dirty="0" smtClean="0">
                <a:solidFill>
                  <a:schemeClr val="tx1"/>
                </a:solidFill>
                <a:latin typeface="+mn-lt"/>
                <a:ea typeface="+mn-ea"/>
                <a:cs typeface="+mn-cs"/>
              </a:rPr>
            </a:br>
            <a:r>
              <a:rPr lang="en-US" sz="1200" u="sng" kern="1200" dirty="0" smtClean="0">
                <a:solidFill>
                  <a:schemeClr val="tx1"/>
                </a:solidFill>
                <a:latin typeface="+mn-lt"/>
                <a:ea typeface="+mn-ea"/>
                <a:cs typeface="+mn-cs"/>
                <a:hlinkClick r:id="rId3"/>
              </a:rPr>
              <a:t>http://wiseli.engr.wisc.edu/docs/Benefits_Challenges.pdf</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EDC0931-BAD5-4F91-B7FF-D63F0449246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DC0931-BAD5-4F91-B7FF-D63F0449246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079D5A3-948A-4BB0-A1EA-6ECE38C52536}" type="datetime1">
              <a:rPr lang="en-US" smtClean="0"/>
              <a:pPr/>
              <a:t>10/20/2015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EF422D6-A6F9-4C45-92BB-13E08E5C2AC4}"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2481E6-5A0E-497F-A1F7-9929473E4681}" type="datetime1">
              <a:rPr lang="en-US" smtClean="0"/>
              <a:pPr/>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422D6-A6F9-4C45-92BB-13E08E5C2A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295662-8E22-4987-A1AC-7662A7B48120}" type="datetime1">
              <a:rPr lang="en-US" smtClean="0"/>
              <a:pPr/>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422D6-A6F9-4C45-92BB-13E08E5C2A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5647277-4C80-4371-9863-C4B375F1A6BC}" type="datetime1">
              <a:rPr lang="en-US" smtClean="0"/>
              <a:pPr/>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422D6-A6F9-4C45-92BB-13E08E5C2AC4}"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3870575-1A0D-4E32-AA1D-1801D258EBCF}" type="datetime1">
              <a:rPr lang="en-US" smtClean="0"/>
              <a:pPr/>
              <a:t>10/20/2015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EF422D6-A6F9-4C45-92BB-13E08E5C2AC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F1AC6A7-3DF2-4594-AEE4-E6E1899359C3}" type="datetime1">
              <a:rPr lang="en-US" smtClean="0"/>
              <a:pPr/>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422D6-A6F9-4C45-92BB-13E08E5C2AC4}"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007E0E4-E100-43FD-96A1-508269D83E26}" type="datetime1">
              <a:rPr lang="en-US" smtClean="0"/>
              <a:pPr/>
              <a:t>10/20/2015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F422D6-A6F9-4C45-92BB-13E08E5C2AC4}"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B72FB6-F527-4253-B2E3-65DA795E4378}" type="datetime1">
              <a:rPr lang="en-US" smtClean="0"/>
              <a:pPr/>
              <a:t>10/20/2015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F422D6-A6F9-4C45-92BB-13E08E5C2A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AFE76-8247-4A9B-A0B3-1C8938CBBACB}" type="datetime1">
              <a:rPr lang="en-US" smtClean="0"/>
              <a:pPr/>
              <a:t>10/20/2015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F422D6-A6F9-4C45-92BB-13E08E5C2A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A45BFB2-2524-4238-AD70-3E05DCD3DD45}" type="datetime1">
              <a:rPr lang="en-US" smtClean="0"/>
              <a:pPr/>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422D6-A6F9-4C45-92BB-13E08E5C2AC4}"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1DB9A6F-271C-49FC-AC2F-D818EE53A1D0}" type="datetime1">
              <a:rPr lang="en-US" smtClean="0"/>
              <a:pPr/>
              <a:t>10/20/2015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EF422D6-A6F9-4C45-92BB-13E08E5C2AC4}"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6393685-D40B-421C-8899-13ED93FF95D6}" type="datetime1">
              <a:rPr lang="en-US" smtClean="0"/>
              <a:pPr/>
              <a:t>10/20/2015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EF422D6-A6F9-4C45-92BB-13E08E5C2A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pnas.org/content/109/41/16474.ful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nber.org/papers/w9873"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www.toolsforchangeinstem.org/best-practices-for-family-friendly-policies/" TargetMode="External"/><Relationship Id="rId4" Type="http://schemas.openxmlformats.org/officeDocument/2006/relationships/hyperlink" Target="http://www.pnas.org/content/109/41/16474.ful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implicit.harvard.edu/implicit/"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uvasearchportal.virginia.edu/?q=bias_literacy" TargetMode="External"/><Relationship Id="rId7" Type="http://schemas.openxmlformats.org/officeDocument/2006/relationships/hyperlink" Target="http://www.aaup.org/NR/rdonlyres/97003B7B-055F-4318-B14A-5336321FB742/0/DIVREP.PDF" TargetMode="External"/><Relationship Id="rId2" Type="http://schemas.openxmlformats.org/officeDocument/2006/relationships/hyperlink" Target="http://www.nber.org/papers/w9873" TargetMode="External"/><Relationship Id="rId1" Type="http://schemas.openxmlformats.org/officeDocument/2006/relationships/slideLayout" Target="../slideLayouts/slideLayout7.xml"/><Relationship Id="rId6" Type="http://schemas.openxmlformats.org/officeDocument/2006/relationships/hyperlink" Target="http://diverseeducation.com/article/52902/" TargetMode="External"/><Relationship Id="rId5" Type="http://schemas.openxmlformats.org/officeDocument/2006/relationships/hyperlink" Target="http://www.languageandculture.com/hr-bias-and-cultural-competence-from-recruiting-to-retaining-a-diverse-workforce" TargetMode="External"/><Relationship Id="rId4" Type="http://schemas.openxmlformats.org/officeDocument/2006/relationships/hyperlink" Target="http://wiseli.engr.wisc.edu/docs/Benefits_Challenges.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ms.bsu.edu/-/media/WWW/DepartmentalContent/CSH/PDF/Guide%20to%20Recruiting%20and%20Retaining%20a%20More%20Diverse%20Faculty1.pdf" TargetMode="External"/><Relationship Id="rId7" Type="http://schemas.openxmlformats.org/officeDocument/2006/relationships/hyperlink" Target="http://www.ccas.net/files/ADVANCE/Moody%20Rising%20above%20Cognitive%20Errors%20List.pdf" TargetMode="External"/><Relationship Id="rId2" Type="http://schemas.openxmlformats.org/officeDocument/2006/relationships/hyperlink" Target="http://advance.uci.edu/images/Color%20of%20Glass.pdf" TargetMode="External"/><Relationship Id="rId1" Type="http://schemas.openxmlformats.org/officeDocument/2006/relationships/slideLayout" Target="../slideLayouts/slideLayout7.xml"/><Relationship Id="rId6" Type="http://schemas.openxmlformats.org/officeDocument/2006/relationships/hyperlink" Target="http://www.laspositascollege.edu/campuschangenetwork/documents/ReducingUnconsciousBiasF09.pdf" TargetMode="External"/><Relationship Id="rId5" Type="http://schemas.openxmlformats.org/officeDocument/2006/relationships/hyperlink" Target="http://wwwp.oakland.edu/Assets/upload/docs/Diversity/DEI/Faculty.pdf" TargetMode="External"/><Relationship Id="rId4" Type="http://schemas.openxmlformats.org/officeDocument/2006/relationships/hyperlink" Target="http://www.ncsc.org/~/media/Files/PDF/Topics/Gender%20and%20Racial%20Fairness/Implicit%20Bias%20FAQs%20rev.ash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kirwaninstitute.osu.edu/wp-content/uploads/2014/03/2014-implicit-bias.pdf" TargetMode="External"/><Relationship Id="rId2" Type="http://schemas.openxmlformats.org/officeDocument/2006/relationships/hyperlink" Target="http://www.pnas.org/content/109/41/16474.abstract" TargetMode="External"/><Relationship Id="rId1" Type="http://schemas.openxmlformats.org/officeDocument/2006/relationships/slideLayout" Target="../slideLayouts/slideLayout7.xml"/><Relationship Id="rId4" Type="http://schemas.openxmlformats.org/officeDocument/2006/relationships/hyperlink" Target="https://www.aamc.org/video/t4fnst37/index.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diverseeducation.com/article/52902/"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p.oakland.edu/Assets/upload/docs/Diversity/DEI/Faculty.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iseli.engr.wisc.edu/docs/Benefits_Challenges.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5"/>
          <p:cNvSpPr txBox="1">
            <a:spLocks/>
          </p:cNvSpPr>
          <p:nvPr/>
        </p:nvSpPr>
        <p:spPr>
          <a:xfrm>
            <a:off x="668921" y="1508220"/>
            <a:ext cx="7573738" cy="1574614"/>
          </a:xfrm>
          <a:prstGeom prst="rect">
            <a:avLst/>
          </a:prstGeom>
        </p:spPr>
        <p:txBody>
          <a:bodyPr/>
          <a:lstStyle>
            <a:lvl1pPr algn="l" defTabSz="457200" rtl="0" eaLnBrk="1" latinLnBrk="0" hangingPunct="1">
              <a:spcBef>
                <a:spcPct val="0"/>
              </a:spcBef>
              <a:buNone/>
              <a:defRPr sz="3200" kern="1200">
                <a:solidFill>
                  <a:schemeClr val="tx2"/>
                </a:solidFill>
                <a:effectLst>
                  <a:outerShdw blurRad="50800" dist="38100" dir="2700000" algn="br">
                    <a:srgbClr val="000000">
                      <a:alpha val="43000"/>
                    </a:srgbClr>
                  </a:outerShdw>
                </a:effectLst>
                <a:latin typeface="Times New Roman"/>
                <a:ea typeface="+mj-ea"/>
                <a:cs typeface="Times New Roman"/>
              </a:defRPr>
            </a:lvl1pPr>
          </a:lstStyle>
          <a:p>
            <a:r>
              <a:rPr lang="en-US" sz="4400" b="1" dirty="0" smtClean="0">
                <a:solidFill>
                  <a:schemeClr val="tx1"/>
                </a:solidFill>
                <a:latin typeface="Calibri" pitchFamily="34" charset="0"/>
              </a:rPr>
              <a:t>Faculty Recruitment</a:t>
            </a:r>
            <a:br>
              <a:rPr lang="en-US" sz="4400" b="1" dirty="0" smtClean="0">
                <a:solidFill>
                  <a:schemeClr val="tx1"/>
                </a:solidFill>
                <a:latin typeface="Calibri" pitchFamily="34" charset="0"/>
              </a:rPr>
            </a:br>
            <a:r>
              <a:rPr lang="en-US" sz="2800" b="1" dirty="0" smtClean="0">
                <a:solidFill>
                  <a:schemeClr val="tx1"/>
                </a:solidFill>
                <a:latin typeface="Calibri" pitchFamily="34" charset="0"/>
              </a:rPr>
              <a:t>An Unbiased Approach</a:t>
            </a:r>
            <a:endParaRPr lang="en-US" sz="2800" b="1" dirty="0">
              <a:solidFill>
                <a:schemeClr val="tx1"/>
              </a:solidFill>
              <a:latin typeface="Calibri" pitchFamily="34" charset="0"/>
            </a:endParaRPr>
          </a:p>
        </p:txBody>
      </p:sp>
      <p:sp>
        <p:nvSpPr>
          <p:cNvPr id="5" name="TextBox 4"/>
          <p:cNvSpPr txBox="1"/>
          <p:nvPr/>
        </p:nvSpPr>
        <p:spPr>
          <a:xfrm>
            <a:off x="668921" y="3304903"/>
            <a:ext cx="8370576" cy="2339102"/>
          </a:xfrm>
          <a:prstGeom prst="rect">
            <a:avLst/>
          </a:prstGeom>
          <a:noFill/>
        </p:spPr>
        <p:txBody>
          <a:bodyPr wrap="square" rtlCol="0">
            <a:spAutoFit/>
          </a:bodyPr>
          <a:lstStyle/>
          <a:p>
            <a:r>
              <a:rPr lang="en-US" b="1" dirty="0" smtClean="0">
                <a:latin typeface="Calibri" pitchFamily="34" charset="0"/>
              </a:rPr>
              <a:t>Presented by WISE@OU </a:t>
            </a:r>
            <a:r>
              <a:rPr lang="en-US" dirty="0">
                <a:latin typeface="Calibri" pitchFamily="34" charset="0"/>
              </a:rPr>
              <a:t>(</a:t>
            </a:r>
            <a:r>
              <a:rPr lang="en-US" b="1" dirty="0" smtClean="0">
                <a:latin typeface="Calibri" pitchFamily="34" charset="0"/>
              </a:rPr>
              <a:t>Women in Science and Engineering at Oakland University)</a:t>
            </a:r>
          </a:p>
          <a:p>
            <a:r>
              <a:rPr lang="en-US" dirty="0" smtClean="0">
                <a:latin typeface="Calibri" pitchFamily="34" charset="0"/>
              </a:rPr>
              <a:t>The </a:t>
            </a:r>
            <a:r>
              <a:rPr lang="en-US" dirty="0">
                <a:latin typeface="Calibri" pitchFamily="34" charset="0"/>
              </a:rPr>
              <a:t>WISE@OU project is supported by a </a:t>
            </a:r>
            <a:r>
              <a:rPr lang="en-US" dirty="0" smtClean="0">
                <a:latin typeface="Calibri" pitchFamily="34" charset="0"/>
              </a:rPr>
              <a:t>National </a:t>
            </a:r>
            <a:r>
              <a:rPr lang="en-US" dirty="0">
                <a:latin typeface="Calibri" pitchFamily="34" charset="0"/>
              </a:rPr>
              <a:t>Science Foundation </a:t>
            </a:r>
            <a:r>
              <a:rPr lang="en-US" dirty="0" smtClean="0">
                <a:latin typeface="Calibri" pitchFamily="34" charset="0"/>
              </a:rPr>
              <a:t>ADVANCE </a:t>
            </a:r>
            <a:r>
              <a:rPr lang="en-US" dirty="0">
                <a:latin typeface="Calibri" pitchFamily="34" charset="0"/>
              </a:rPr>
              <a:t>Partnerships for Adaptation, </a:t>
            </a:r>
            <a:r>
              <a:rPr lang="en-US" dirty="0" smtClean="0">
                <a:latin typeface="Calibri" pitchFamily="34" charset="0"/>
              </a:rPr>
              <a:t>Implementation</a:t>
            </a:r>
            <a:r>
              <a:rPr lang="en-US" dirty="0">
                <a:latin typeface="Calibri" pitchFamily="34" charset="0"/>
              </a:rPr>
              <a:t>, and Dissemination (PAID) </a:t>
            </a:r>
            <a:r>
              <a:rPr lang="en-US" dirty="0" smtClean="0">
                <a:latin typeface="Calibri" pitchFamily="34" charset="0"/>
              </a:rPr>
              <a:t>grant </a:t>
            </a:r>
            <a:br>
              <a:rPr lang="en-US" dirty="0" smtClean="0">
                <a:latin typeface="Calibri" pitchFamily="34" charset="0"/>
              </a:rPr>
            </a:br>
            <a:r>
              <a:rPr lang="en-US" dirty="0" smtClean="0">
                <a:latin typeface="Calibri" pitchFamily="34" charset="0"/>
              </a:rPr>
              <a:t>(Award </a:t>
            </a:r>
            <a:r>
              <a:rPr lang="en-US" dirty="0">
                <a:latin typeface="Calibri" pitchFamily="34" charset="0"/>
              </a:rPr>
              <a:t>Number </a:t>
            </a:r>
            <a:r>
              <a:rPr lang="en-US" dirty="0" smtClean="0">
                <a:latin typeface="Calibri" pitchFamily="34" charset="0"/>
              </a:rPr>
              <a:t>1107072).</a:t>
            </a:r>
          </a:p>
          <a:p>
            <a:endParaRPr lang="en-US" dirty="0" smtClean="0">
              <a:latin typeface="Calibri" pitchFamily="34" charset="0"/>
            </a:endParaRPr>
          </a:p>
          <a:p>
            <a:r>
              <a:rPr lang="en-US" b="1" dirty="0" smtClean="0">
                <a:latin typeface="Calibri" pitchFamily="34" charset="0"/>
              </a:rPr>
              <a:t>WISE@OU Leadership Team and Staff:  </a:t>
            </a:r>
            <a:r>
              <a:rPr lang="en-US" dirty="0" smtClean="0">
                <a:latin typeface="Calibri" pitchFamily="34" charset="0"/>
              </a:rPr>
              <a:t/>
            </a:r>
            <a:br>
              <a:rPr lang="en-US" dirty="0" smtClean="0">
                <a:latin typeface="Calibri" pitchFamily="34" charset="0"/>
              </a:rPr>
            </a:br>
            <a:r>
              <a:rPr lang="en-US" dirty="0" smtClean="0">
                <a:latin typeface="Calibri" pitchFamily="34" charset="0"/>
              </a:rPr>
              <a:t>Kathleen Moore, Brad Roth, Laila </a:t>
            </a:r>
            <a:r>
              <a:rPr lang="en-US" dirty="0" err="1" smtClean="0">
                <a:latin typeface="Calibri" pitchFamily="34" charset="0"/>
              </a:rPr>
              <a:t>Guessous</a:t>
            </a:r>
            <a:r>
              <a:rPr lang="en-US" dirty="0" smtClean="0">
                <a:latin typeface="Calibri" pitchFamily="34" charset="0"/>
              </a:rPr>
              <a:t>, Julie Walters, </a:t>
            </a:r>
            <a:br>
              <a:rPr lang="en-US" dirty="0" smtClean="0">
                <a:latin typeface="Calibri" pitchFamily="34" charset="0"/>
              </a:rPr>
            </a:br>
            <a:r>
              <a:rPr lang="en-US" dirty="0" err="1" smtClean="0">
                <a:latin typeface="Calibri" pitchFamily="34" charset="0"/>
              </a:rPr>
              <a:t>Joi</a:t>
            </a:r>
            <a:r>
              <a:rPr lang="en-US" dirty="0" smtClean="0">
                <a:latin typeface="Calibri" pitchFamily="34" charset="0"/>
              </a:rPr>
              <a:t> Cunningham, Jo </a:t>
            </a:r>
            <a:r>
              <a:rPr lang="en-US" dirty="0" err="1" smtClean="0">
                <a:latin typeface="Calibri" pitchFamily="34" charset="0"/>
              </a:rPr>
              <a:t>Reger</a:t>
            </a:r>
            <a:r>
              <a:rPr lang="en-US" dirty="0" smtClean="0">
                <a:latin typeface="Calibri" pitchFamily="34" charset="0"/>
              </a:rPr>
              <a:t>, and Leanne </a:t>
            </a:r>
            <a:r>
              <a:rPr lang="en-US" dirty="0" err="1" smtClean="0">
                <a:latin typeface="Calibri" pitchFamily="34" charset="0"/>
              </a:rPr>
              <a:t>DeVreugd</a:t>
            </a:r>
            <a:r>
              <a:rPr lang="en-US" dirty="0" smtClean="0">
                <a:latin typeface="Calibri" pitchFamily="34" charset="0"/>
              </a:rPr>
              <a:t>. </a:t>
            </a:r>
          </a:p>
        </p:txBody>
      </p:sp>
    </p:spTree>
    <p:extLst>
      <p:ext uri="{BB962C8B-B14F-4D97-AF65-F5344CB8AC3E}">
        <p14:creationId xmlns="" xmlns:p14="http://schemas.microsoft.com/office/powerpoint/2010/main" val="2575088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Implicit Bias</a:t>
            </a:r>
            <a:endParaRPr lang="en-US" sz="2000" b="1" dirty="0">
              <a:latin typeface="Calibri" pitchFamily="34" charset="0"/>
            </a:endParaRPr>
          </a:p>
        </p:txBody>
      </p:sp>
      <p:sp>
        <p:nvSpPr>
          <p:cNvPr id="3" name="TextBox 2"/>
          <p:cNvSpPr txBox="1"/>
          <p:nvPr/>
        </p:nvSpPr>
        <p:spPr>
          <a:xfrm>
            <a:off x="267636" y="1060440"/>
            <a:ext cx="8575918" cy="4431983"/>
          </a:xfrm>
          <a:prstGeom prst="rect">
            <a:avLst/>
          </a:prstGeom>
          <a:noFill/>
        </p:spPr>
        <p:txBody>
          <a:bodyPr wrap="square" rtlCol="0">
            <a:spAutoFit/>
          </a:bodyPr>
          <a:lstStyle/>
          <a:p>
            <a:r>
              <a:rPr lang="en-US" sz="2200" b="1" dirty="0">
                <a:solidFill>
                  <a:schemeClr val="accent2">
                    <a:lumMod val="75000"/>
                  </a:schemeClr>
                </a:solidFill>
                <a:latin typeface="Calibri" pitchFamily="34" charset="0"/>
              </a:rPr>
              <a:t>C</a:t>
            </a:r>
            <a:r>
              <a:rPr lang="en-US" sz="2200" b="1" dirty="0" smtClean="0">
                <a:solidFill>
                  <a:schemeClr val="accent2">
                    <a:lumMod val="75000"/>
                  </a:schemeClr>
                </a:solidFill>
                <a:latin typeface="Calibri" pitchFamily="34" charset="0"/>
              </a:rPr>
              <a:t>ommon errors related to implicit bias:</a:t>
            </a:r>
          </a:p>
          <a:p>
            <a:endParaRPr lang="en-US" sz="2000" dirty="0" smtClean="0">
              <a:latin typeface="Calibri" pitchFamily="34" charset="0"/>
            </a:endParaRPr>
          </a:p>
          <a:p>
            <a:pPr lvl="1">
              <a:buClr>
                <a:schemeClr val="accent1">
                  <a:lumMod val="50000"/>
                </a:schemeClr>
              </a:buClr>
              <a:buFont typeface="Arial" pitchFamily="34" charset="0"/>
              <a:buChar char="•"/>
            </a:pPr>
            <a:r>
              <a:rPr lang="en-US" sz="2000" dirty="0" smtClean="0">
                <a:latin typeface="Calibri" pitchFamily="34" charset="0"/>
              </a:rPr>
              <a:t> </a:t>
            </a:r>
            <a:r>
              <a:rPr lang="en-US" sz="2000" b="1" dirty="0" smtClean="0">
                <a:latin typeface="Calibri" pitchFamily="34" charset="0"/>
              </a:rPr>
              <a:t>Raising the Bar </a:t>
            </a:r>
            <a:r>
              <a:rPr lang="en-US" sz="2000" dirty="0" smtClean="0">
                <a:latin typeface="Calibri" pitchFamily="34" charset="0"/>
              </a:rPr>
              <a:t>–When one requires members of certain groups to prove that they are not incompetent by using more filters or higher expectations for them.</a:t>
            </a:r>
          </a:p>
          <a:p>
            <a:pPr lvl="1">
              <a:buClr>
                <a:schemeClr val="accent1">
                  <a:lumMod val="50000"/>
                </a:schemeClr>
              </a:buClr>
              <a:buFont typeface="Arial" pitchFamily="34" charset="0"/>
              <a:buChar char="•"/>
            </a:pPr>
            <a:endParaRPr lang="en-US" sz="2000" dirty="0" smtClean="0">
              <a:latin typeface="Calibri" pitchFamily="34" charset="0"/>
            </a:endParaRPr>
          </a:p>
          <a:p>
            <a:pPr lvl="1">
              <a:buClr>
                <a:schemeClr val="accent1">
                  <a:lumMod val="50000"/>
                </a:schemeClr>
              </a:buClr>
              <a:buFont typeface="Arial" pitchFamily="34" charset="0"/>
              <a:buChar char="•"/>
            </a:pPr>
            <a:r>
              <a:rPr lang="en-US" sz="2000" dirty="0" smtClean="0">
                <a:latin typeface="Calibri" pitchFamily="34" charset="0"/>
              </a:rPr>
              <a:t> </a:t>
            </a:r>
            <a:r>
              <a:rPr lang="en-US" sz="2000" b="1" dirty="0" smtClean="0">
                <a:latin typeface="Calibri" pitchFamily="34" charset="0"/>
              </a:rPr>
              <a:t>The Longing to Clone </a:t>
            </a:r>
            <a:r>
              <a:rPr lang="en-US" sz="2000" dirty="0" smtClean="0">
                <a:latin typeface="Calibri" pitchFamily="34" charset="0"/>
              </a:rPr>
              <a:t>– Devaluing a candidate who is not like most of the members on the committee; wanting a candidate to resemble, in attributes, someone one admires and is replacing.</a:t>
            </a:r>
          </a:p>
          <a:p>
            <a:pPr lvl="1">
              <a:buClr>
                <a:schemeClr val="accent1">
                  <a:lumMod val="50000"/>
                </a:schemeClr>
              </a:buClr>
              <a:buFont typeface="Arial" pitchFamily="34" charset="0"/>
              <a:buChar char="•"/>
            </a:pPr>
            <a:endParaRPr lang="en-US" sz="2000" dirty="0" smtClean="0">
              <a:latin typeface="Calibri" pitchFamily="34" charset="0"/>
            </a:endParaRPr>
          </a:p>
          <a:p>
            <a:pPr lvl="1">
              <a:buClr>
                <a:schemeClr val="accent1">
                  <a:lumMod val="50000"/>
                </a:schemeClr>
              </a:buClr>
              <a:buFont typeface="Arial" pitchFamily="34" charset="0"/>
              <a:buChar char="•"/>
            </a:pPr>
            <a:r>
              <a:rPr lang="en-US" sz="2000" dirty="0" smtClean="0">
                <a:latin typeface="Calibri" pitchFamily="34" charset="0"/>
              </a:rPr>
              <a:t> </a:t>
            </a:r>
            <a:r>
              <a:rPr lang="en-US" sz="2000" b="1" dirty="0" smtClean="0">
                <a:latin typeface="Calibri" pitchFamily="34" charset="0"/>
              </a:rPr>
              <a:t>Good Fit/ Bad Fit –</a:t>
            </a:r>
            <a:r>
              <a:rPr lang="en-US" sz="2000" dirty="0" smtClean="0">
                <a:latin typeface="Calibri" pitchFamily="34" charset="0"/>
              </a:rPr>
              <a:t> How comfortably and culturally at ease one will feel with that candidate is valued more than the candidate’s actual accomplishments and skills</a:t>
            </a:r>
          </a:p>
          <a:p>
            <a:pPr>
              <a:buClr>
                <a:schemeClr val="accent1"/>
              </a:buClr>
              <a:buFont typeface="Arial" pitchFamily="34" charset="0"/>
              <a:buChar char="•"/>
            </a:pPr>
            <a:endParaRPr lang="en-US" sz="2000" b="1" dirty="0" smtClean="0">
              <a:latin typeface="Garamond" pitchFamily="18" charset="0"/>
            </a:endParaRPr>
          </a:p>
        </p:txBody>
      </p:sp>
      <p:sp>
        <p:nvSpPr>
          <p:cNvPr id="4" name="Slide Number Placeholder 3"/>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10</a:t>
            </a:fld>
            <a:endParaRPr lang="en-US" dirty="0"/>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Gender Bias</a:t>
            </a:r>
            <a:endParaRPr lang="en-US" sz="3600" b="1" dirty="0">
              <a:latin typeface="Garamond" panose="02020404030301010803" pitchFamily="18" charset="0"/>
            </a:endParaRPr>
          </a:p>
        </p:txBody>
      </p:sp>
      <p:sp>
        <p:nvSpPr>
          <p:cNvPr id="3" name="TextBox 2"/>
          <p:cNvSpPr txBox="1"/>
          <p:nvPr/>
        </p:nvSpPr>
        <p:spPr>
          <a:xfrm>
            <a:off x="267636" y="733865"/>
            <a:ext cx="8575918" cy="5816977"/>
          </a:xfrm>
          <a:prstGeom prst="rect">
            <a:avLst/>
          </a:prstGeom>
          <a:noFill/>
        </p:spPr>
        <p:txBody>
          <a:bodyPr wrap="square" rtlCol="0">
            <a:spAutoFit/>
          </a:bodyPr>
          <a:lstStyle/>
          <a:p>
            <a:pPr>
              <a:buClr>
                <a:schemeClr val="accent1"/>
              </a:buClr>
            </a:pPr>
            <a:r>
              <a:rPr lang="en-US" sz="2200" b="1" dirty="0" smtClean="0">
                <a:solidFill>
                  <a:schemeClr val="accent2">
                    <a:lumMod val="75000"/>
                  </a:schemeClr>
                </a:solidFill>
                <a:latin typeface="Calibri" pitchFamily="34" charset="0"/>
              </a:rPr>
              <a:t>Gender bias may negatively affect a </a:t>
            </a:r>
            <a:r>
              <a:rPr lang="en-US" sz="2200" b="1" dirty="0" smtClean="0">
                <a:solidFill>
                  <a:schemeClr val="accent2">
                    <a:lumMod val="75000"/>
                  </a:schemeClr>
                </a:solidFill>
                <a:latin typeface="Calibri" pitchFamily="34" charset="0"/>
              </a:rPr>
              <a:t>reviewer’s </a:t>
            </a:r>
            <a:r>
              <a:rPr lang="en-US" sz="2200" b="1" dirty="0" smtClean="0">
                <a:solidFill>
                  <a:schemeClr val="accent2">
                    <a:lumMod val="75000"/>
                  </a:schemeClr>
                </a:solidFill>
                <a:latin typeface="Calibri" pitchFamily="34" charset="0"/>
              </a:rPr>
              <a:t>view of a candidate</a:t>
            </a:r>
            <a:r>
              <a:rPr lang="en-US" sz="2200" b="1" dirty="0" smtClean="0">
                <a:solidFill>
                  <a:schemeClr val="accent2">
                    <a:lumMod val="75000"/>
                  </a:schemeClr>
                </a:solidFill>
                <a:latin typeface="Calibri" pitchFamily="34" charset="0"/>
              </a:rPr>
              <a:t>.</a:t>
            </a:r>
          </a:p>
          <a:p>
            <a:pPr>
              <a:buClr>
                <a:schemeClr val="accent1"/>
              </a:buClr>
            </a:pPr>
            <a:endParaRPr lang="en-US" sz="1200" b="1" dirty="0" smtClean="0">
              <a:solidFill>
                <a:schemeClr val="accent2">
                  <a:lumMod val="75000"/>
                </a:schemeClr>
              </a:solidFill>
              <a:latin typeface="Calibri" pitchFamily="34" charset="0"/>
            </a:endParaRPr>
          </a:p>
          <a:p>
            <a:pPr>
              <a:buClr>
                <a:schemeClr val="accent1"/>
              </a:buClr>
            </a:pPr>
            <a:r>
              <a:rPr lang="en-US" sz="2200" b="1" dirty="0" smtClean="0">
                <a:latin typeface="Calibri" pitchFamily="34" charset="0"/>
              </a:rPr>
              <a:t>Expectancy Bias</a:t>
            </a:r>
          </a:p>
          <a:p>
            <a:pPr lvl="1">
              <a:buClr>
                <a:schemeClr val="accent1"/>
              </a:buClr>
            </a:pPr>
            <a:r>
              <a:rPr lang="en-US" sz="2200" i="1" dirty="0" smtClean="0">
                <a:latin typeface="Calibri" pitchFamily="34" charset="0"/>
              </a:rPr>
              <a:t>“She has two small children, so she won’t have the same level of dedication and time commitment to her research and teaching as this other candidate</a:t>
            </a:r>
            <a:r>
              <a:rPr lang="en-US" sz="2200" i="1" dirty="0" smtClean="0">
                <a:latin typeface="Calibri" pitchFamily="34" charset="0"/>
              </a:rPr>
              <a:t>.”</a:t>
            </a:r>
          </a:p>
          <a:p>
            <a:pPr lvl="1">
              <a:buClr>
                <a:schemeClr val="accent1"/>
              </a:buClr>
            </a:pPr>
            <a:endParaRPr lang="en-US" sz="1200" i="1" dirty="0" smtClean="0">
              <a:latin typeface="Calibri" pitchFamily="34" charset="0"/>
            </a:endParaRPr>
          </a:p>
          <a:p>
            <a:pPr>
              <a:buClr>
                <a:schemeClr val="accent1"/>
              </a:buClr>
            </a:pPr>
            <a:r>
              <a:rPr lang="en-US" sz="2200" dirty="0" smtClean="0">
                <a:latin typeface="Calibri" pitchFamily="34" charset="0"/>
              </a:rPr>
              <a:t>This bias is expecting men and women to behave in certain ways.  </a:t>
            </a:r>
          </a:p>
          <a:p>
            <a:pPr>
              <a:buClr>
                <a:schemeClr val="accent1"/>
              </a:buClr>
            </a:pPr>
            <a:r>
              <a:rPr lang="en-US" sz="2200" dirty="0" smtClean="0">
                <a:latin typeface="Calibri" pitchFamily="34" charset="0"/>
              </a:rPr>
              <a:t/>
            </a:r>
            <a:br>
              <a:rPr lang="en-US" sz="2200" dirty="0" smtClean="0">
                <a:latin typeface="Calibri" pitchFamily="34" charset="0"/>
              </a:rPr>
            </a:br>
            <a:endParaRPr lang="en-US" sz="2200" dirty="0" smtClean="0">
              <a:latin typeface="Calibri" pitchFamily="34" charset="0"/>
            </a:endParaRPr>
          </a:p>
          <a:p>
            <a:pPr>
              <a:buClr>
                <a:schemeClr val="accent1"/>
              </a:buClr>
            </a:pPr>
            <a:endParaRPr lang="en-US" sz="2200" dirty="0" smtClean="0">
              <a:latin typeface="Calibri" pitchFamily="34" charset="0"/>
            </a:endParaRPr>
          </a:p>
          <a:p>
            <a:pPr>
              <a:buClr>
                <a:schemeClr val="accent1"/>
              </a:buClr>
            </a:pPr>
            <a:endParaRPr lang="en-US" sz="2200" dirty="0" smtClean="0">
              <a:latin typeface="Calibri" pitchFamily="34" charset="0"/>
            </a:endParaRPr>
          </a:p>
          <a:p>
            <a:pPr>
              <a:buClr>
                <a:schemeClr val="accent1"/>
              </a:buClr>
            </a:pPr>
            <a:endParaRPr lang="en-US" sz="2200" dirty="0" smtClean="0">
              <a:latin typeface="Calibri" pitchFamily="34" charset="0"/>
            </a:endParaRPr>
          </a:p>
          <a:p>
            <a:pPr>
              <a:buClr>
                <a:schemeClr val="accent1"/>
              </a:buClr>
            </a:pPr>
            <a:endParaRPr lang="en-US" sz="2200" dirty="0" smtClean="0">
              <a:latin typeface="Calibri" pitchFamily="34" charset="0"/>
            </a:endParaRPr>
          </a:p>
          <a:p>
            <a:pPr>
              <a:buClr>
                <a:schemeClr val="accent1"/>
              </a:buClr>
            </a:pPr>
            <a:r>
              <a:rPr lang="en-US" sz="2200" dirty="0" smtClean="0">
                <a:latin typeface="Calibri" pitchFamily="34" charset="0"/>
              </a:rPr>
              <a:t>As a result, this bias appears as a set of expectations about how men and women behave, what they value, and how they interact with other people.</a:t>
            </a:r>
          </a:p>
          <a:p>
            <a:pPr>
              <a:buClr>
                <a:schemeClr val="accent1"/>
              </a:buClr>
            </a:pPr>
            <a:endParaRPr lang="en-US" dirty="0" smtClean="0">
              <a:latin typeface="Calibri" pitchFamily="34" charset="0"/>
            </a:endParaRPr>
          </a:p>
        </p:txBody>
      </p:sp>
      <p:graphicFrame>
        <p:nvGraphicFramePr>
          <p:cNvPr id="4" name="Table 3"/>
          <p:cNvGraphicFramePr>
            <a:graphicFrameLocks noGrp="1"/>
          </p:cNvGraphicFramePr>
          <p:nvPr/>
        </p:nvGraphicFramePr>
        <p:xfrm>
          <a:off x="992776" y="3283133"/>
          <a:ext cx="7341326" cy="1767840"/>
        </p:xfrm>
        <a:graphic>
          <a:graphicData uri="http://schemas.openxmlformats.org/drawingml/2006/table">
            <a:tbl>
              <a:tblPr firstRow="1" bandRow="1">
                <a:tableStyleId>{5C22544A-7EE6-4342-B048-85BDC9FD1C3A}</a:tableStyleId>
              </a:tblPr>
              <a:tblGrid>
                <a:gridCol w="3670663"/>
                <a:gridCol w="3670663"/>
              </a:tblGrid>
              <a:tr h="1428206">
                <a:tc>
                  <a:txBody>
                    <a:bodyPr/>
                    <a:lstStyle/>
                    <a:p>
                      <a:pPr>
                        <a:buClr>
                          <a:schemeClr val="accent1"/>
                        </a:buClr>
                      </a:pPr>
                      <a:r>
                        <a:rPr lang="en-US" sz="2200" b="0" dirty="0" smtClean="0">
                          <a:solidFill>
                            <a:schemeClr val="tx1"/>
                          </a:solidFill>
                          <a:latin typeface="Calibri" pitchFamily="34" charset="0"/>
                        </a:rPr>
                        <a:t>Stereotypical male characteristics/ behaviors:</a:t>
                      </a:r>
                    </a:p>
                    <a:p>
                      <a:pPr lvl="1">
                        <a:buClr>
                          <a:schemeClr val="accent1">
                            <a:lumMod val="50000"/>
                          </a:schemeClr>
                        </a:buClr>
                        <a:buFont typeface="Arial" pitchFamily="34" charset="0"/>
                        <a:buChar char="•"/>
                      </a:pPr>
                      <a:r>
                        <a:rPr lang="en-US" sz="2200" b="0" dirty="0" smtClean="0">
                          <a:solidFill>
                            <a:schemeClr val="tx1"/>
                          </a:solidFill>
                          <a:latin typeface="Calibri" pitchFamily="34" charset="0"/>
                        </a:rPr>
                        <a:t> assertive	</a:t>
                      </a:r>
                    </a:p>
                    <a:p>
                      <a:pPr lvl="1">
                        <a:buClr>
                          <a:schemeClr val="accent1">
                            <a:lumMod val="50000"/>
                          </a:schemeClr>
                        </a:buClr>
                        <a:buFont typeface="Arial" pitchFamily="34" charset="0"/>
                        <a:buChar char="•"/>
                      </a:pPr>
                      <a:r>
                        <a:rPr lang="en-US" sz="2200" b="0" dirty="0" smtClean="0">
                          <a:solidFill>
                            <a:schemeClr val="tx1"/>
                          </a:solidFill>
                          <a:latin typeface="Calibri" pitchFamily="34" charset="0"/>
                        </a:rPr>
                        <a:t> ambitious</a:t>
                      </a:r>
                    </a:p>
                    <a:p>
                      <a:pPr lvl="1">
                        <a:buClr>
                          <a:schemeClr val="accent1">
                            <a:lumMod val="50000"/>
                          </a:schemeClr>
                        </a:buClr>
                        <a:buFont typeface="Arial" pitchFamily="34" charset="0"/>
                        <a:buChar char="•"/>
                      </a:pPr>
                      <a:r>
                        <a:rPr lang="en-US" sz="2200" b="0" dirty="0" smtClean="0">
                          <a:solidFill>
                            <a:schemeClr val="tx1"/>
                          </a:solidFill>
                          <a:latin typeface="Calibri" pitchFamily="34" charset="0"/>
                        </a:rPr>
                        <a:t> dominant</a:t>
                      </a:r>
                      <a:endParaRPr lang="en-US" b="0" dirty="0">
                        <a:solidFill>
                          <a:schemeClr val="tx1"/>
                        </a:solidFill>
                      </a:endParaRPr>
                    </a:p>
                  </a:txBody>
                  <a:tcPr>
                    <a:noFill/>
                  </a:tcPr>
                </a:tc>
                <a:tc>
                  <a:txBody>
                    <a:bodyPr/>
                    <a:lstStyle/>
                    <a:p>
                      <a:pPr>
                        <a:buClr>
                          <a:schemeClr val="accent1"/>
                        </a:buClr>
                      </a:pPr>
                      <a:r>
                        <a:rPr lang="en-US" sz="2200" b="0" dirty="0" smtClean="0">
                          <a:solidFill>
                            <a:schemeClr val="tx1"/>
                          </a:solidFill>
                          <a:latin typeface="Calibri" pitchFamily="34" charset="0"/>
                        </a:rPr>
                        <a:t>Stereotypical female characteristics/behaviors:</a:t>
                      </a:r>
                    </a:p>
                    <a:p>
                      <a:pPr lvl="1">
                        <a:buClr>
                          <a:schemeClr val="accent1">
                            <a:lumMod val="50000"/>
                          </a:schemeClr>
                        </a:buClr>
                        <a:buFont typeface="Arial" pitchFamily="34" charset="0"/>
                        <a:buChar char="•"/>
                      </a:pPr>
                      <a:r>
                        <a:rPr lang="en-US" sz="2200" b="0" dirty="0" smtClean="0">
                          <a:solidFill>
                            <a:schemeClr val="tx1"/>
                          </a:solidFill>
                          <a:latin typeface="Calibri" pitchFamily="34" charset="0"/>
                        </a:rPr>
                        <a:t> nurturing/supportive</a:t>
                      </a:r>
                    </a:p>
                    <a:p>
                      <a:pPr lvl="1">
                        <a:buClr>
                          <a:schemeClr val="accent1">
                            <a:lumMod val="50000"/>
                          </a:schemeClr>
                        </a:buClr>
                        <a:buFont typeface="Arial" pitchFamily="34" charset="0"/>
                        <a:buChar char="•"/>
                      </a:pPr>
                      <a:r>
                        <a:rPr lang="en-US" sz="2200" b="0" baseline="0" dirty="0" smtClean="0">
                          <a:solidFill>
                            <a:schemeClr val="tx1"/>
                          </a:solidFill>
                          <a:latin typeface="Calibri" pitchFamily="34" charset="0"/>
                        </a:rPr>
                        <a:t> c</a:t>
                      </a:r>
                      <a:r>
                        <a:rPr lang="en-US" sz="2200" b="0" dirty="0" smtClean="0">
                          <a:solidFill>
                            <a:schemeClr val="tx1"/>
                          </a:solidFill>
                          <a:latin typeface="Calibri" pitchFamily="34" charset="0"/>
                        </a:rPr>
                        <a:t>aring</a:t>
                      </a:r>
                    </a:p>
                    <a:p>
                      <a:pPr lvl="1">
                        <a:buClr>
                          <a:schemeClr val="accent1">
                            <a:lumMod val="50000"/>
                          </a:schemeClr>
                        </a:buClr>
                        <a:buFont typeface="Arial" pitchFamily="34" charset="0"/>
                        <a:buChar char="•"/>
                      </a:pPr>
                      <a:r>
                        <a:rPr lang="en-US" sz="2200" b="0" baseline="0" dirty="0" smtClean="0">
                          <a:solidFill>
                            <a:schemeClr val="tx1"/>
                          </a:solidFill>
                          <a:latin typeface="Calibri" pitchFamily="34" charset="0"/>
                        </a:rPr>
                        <a:t> s</a:t>
                      </a:r>
                      <a:r>
                        <a:rPr lang="en-US" sz="2200" b="0" dirty="0" smtClean="0">
                          <a:solidFill>
                            <a:schemeClr val="tx1"/>
                          </a:solidFill>
                          <a:latin typeface="Calibri" pitchFamily="34" charset="0"/>
                        </a:rPr>
                        <a:t>ubordinate</a:t>
                      </a:r>
                      <a:endParaRPr lang="en-US" b="0" dirty="0">
                        <a:solidFill>
                          <a:schemeClr val="tx1"/>
                        </a:solidFill>
                      </a:endParaRPr>
                    </a:p>
                  </a:txBody>
                  <a:tcPr>
                    <a:noFill/>
                  </a:tcPr>
                </a:tc>
              </a:tr>
            </a:tbl>
          </a:graphicData>
        </a:graphic>
      </p:graphicFrame>
      <p:sp>
        <p:nvSpPr>
          <p:cNvPr id="5" name="Slide Number Placeholder 4"/>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11</a:t>
            </a:fld>
            <a:endParaRPr lang="en-US"/>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Gender Bias</a:t>
            </a:r>
            <a:endParaRPr lang="en-US" sz="3600" b="1" dirty="0">
              <a:latin typeface="Garamond" panose="02020404030301010803" pitchFamily="18" charset="0"/>
            </a:endParaRPr>
          </a:p>
        </p:txBody>
      </p:sp>
      <p:sp>
        <p:nvSpPr>
          <p:cNvPr id="3" name="TextBox 2"/>
          <p:cNvSpPr txBox="1"/>
          <p:nvPr/>
        </p:nvSpPr>
        <p:spPr>
          <a:xfrm>
            <a:off x="267636" y="1060440"/>
            <a:ext cx="8575918" cy="4832092"/>
          </a:xfrm>
          <a:prstGeom prst="rect">
            <a:avLst/>
          </a:prstGeom>
          <a:noFill/>
        </p:spPr>
        <p:txBody>
          <a:bodyPr wrap="square" rtlCol="0">
            <a:spAutoFit/>
          </a:bodyPr>
          <a:lstStyle/>
          <a:p>
            <a:pPr>
              <a:buClr>
                <a:schemeClr val="accent1"/>
              </a:buClr>
            </a:pPr>
            <a:r>
              <a:rPr lang="en-US" sz="2200" b="1" dirty="0" smtClean="0">
                <a:solidFill>
                  <a:schemeClr val="accent2">
                    <a:lumMod val="75000"/>
                  </a:schemeClr>
                </a:solidFill>
                <a:latin typeface="Calibri" pitchFamily="34" charset="0"/>
              </a:rPr>
              <a:t>Gender bias may negatively affect a committee member’s view of a candidate.</a:t>
            </a:r>
          </a:p>
          <a:p>
            <a:pPr>
              <a:buClr>
                <a:schemeClr val="accent1"/>
              </a:buClr>
            </a:pPr>
            <a:endParaRPr lang="en-US" sz="2200" b="1" dirty="0" smtClean="0"/>
          </a:p>
          <a:p>
            <a:pPr>
              <a:buClr>
                <a:schemeClr val="accent1"/>
              </a:buClr>
            </a:pPr>
            <a:r>
              <a:rPr lang="en-US" sz="2200" b="1" dirty="0" smtClean="0">
                <a:latin typeface="Calibri" pitchFamily="34" charset="0"/>
              </a:rPr>
              <a:t>Perspective Gender Norms</a:t>
            </a:r>
          </a:p>
          <a:p>
            <a:pPr lvl="1">
              <a:buClr>
                <a:schemeClr val="accent1"/>
              </a:buClr>
            </a:pPr>
            <a:r>
              <a:rPr lang="en-US" sz="2200" i="1" dirty="0" smtClean="0">
                <a:latin typeface="Calibri" pitchFamily="34" charset="0"/>
              </a:rPr>
              <a:t>“I don’t know about this candidate.  I’ve heard that she is extremely self-assured and arrogant.  I’m not sure she’s willing to be collaborative.”</a:t>
            </a:r>
          </a:p>
          <a:p>
            <a:pPr lvl="1">
              <a:buClr>
                <a:schemeClr val="accent1"/>
              </a:buClr>
            </a:pPr>
            <a:endParaRPr lang="en-US" sz="2200" i="1" dirty="0" smtClean="0">
              <a:latin typeface="Calibri" pitchFamily="34" charset="0"/>
            </a:endParaRPr>
          </a:p>
          <a:p>
            <a:pPr>
              <a:buClr>
                <a:schemeClr val="accent1"/>
              </a:buClr>
            </a:pPr>
            <a:r>
              <a:rPr lang="en-US" sz="2200" dirty="0" smtClean="0">
                <a:latin typeface="Calibri" pitchFamily="34" charset="0"/>
              </a:rPr>
              <a:t>Studies show that men or women who do not exhibit the expectant behaviors are scored lower than their fellow candidates.  </a:t>
            </a:r>
          </a:p>
          <a:p>
            <a:pPr>
              <a:buClr>
                <a:schemeClr val="accent1"/>
              </a:buClr>
            </a:pPr>
            <a:endParaRPr lang="en-US" sz="2200" dirty="0" smtClean="0">
              <a:latin typeface="Calibri" pitchFamily="34" charset="0"/>
            </a:endParaRPr>
          </a:p>
          <a:p>
            <a:pPr>
              <a:buClr>
                <a:schemeClr val="accent1"/>
              </a:buClr>
            </a:pPr>
            <a:r>
              <a:rPr lang="en-US" sz="2200" dirty="0" smtClean="0">
                <a:latin typeface="Calibri" pitchFamily="34" charset="0"/>
              </a:rPr>
              <a:t>For example, women who speak confidently about their qualifications are negatively viewed as “self-promoting” because this behavior does not fit the communal stereotype of women.</a:t>
            </a:r>
            <a:endParaRPr lang="en-US" sz="2200" b="1" dirty="0" smtClean="0">
              <a:latin typeface="Calibri" pitchFamily="34" charset="0"/>
            </a:endParaRPr>
          </a:p>
        </p:txBody>
      </p:sp>
      <p:sp>
        <p:nvSpPr>
          <p:cNvPr id="4" name="Slide Number Placeholder 3"/>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12</a:t>
            </a:fld>
            <a:endParaRPr lang="en-US"/>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Cultural Bias and Cultural Competence</a:t>
            </a:r>
            <a:endParaRPr lang="en-US" sz="3600" b="1" dirty="0">
              <a:latin typeface="Garamond" panose="02020404030301010803" pitchFamily="18" charset="0"/>
            </a:endParaRPr>
          </a:p>
        </p:txBody>
      </p:sp>
      <p:sp>
        <p:nvSpPr>
          <p:cNvPr id="3" name="TextBox 2"/>
          <p:cNvSpPr txBox="1"/>
          <p:nvPr/>
        </p:nvSpPr>
        <p:spPr>
          <a:xfrm>
            <a:off x="267636" y="1178007"/>
            <a:ext cx="8575918" cy="5170646"/>
          </a:xfrm>
          <a:prstGeom prst="rect">
            <a:avLst/>
          </a:prstGeom>
          <a:noFill/>
        </p:spPr>
        <p:txBody>
          <a:bodyPr wrap="square" rtlCol="0">
            <a:spAutoFit/>
          </a:bodyPr>
          <a:lstStyle/>
          <a:p>
            <a:pPr>
              <a:buClr>
                <a:schemeClr val="accent1"/>
              </a:buClr>
            </a:pPr>
            <a:r>
              <a:rPr lang="en-US" sz="2200" b="1" dirty="0" smtClean="0">
                <a:solidFill>
                  <a:schemeClr val="accent2">
                    <a:lumMod val="75000"/>
                  </a:schemeClr>
                </a:solidFill>
                <a:latin typeface="Calibri" pitchFamily="34" charset="0"/>
              </a:rPr>
              <a:t>What is a “good cultural fit</a:t>
            </a:r>
            <a:r>
              <a:rPr lang="en-US" sz="2200" b="1" dirty="0" smtClean="0">
                <a:solidFill>
                  <a:schemeClr val="accent2">
                    <a:lumMod val="75000"/>
                  </a:schemeClr>
                </a:solidFill>
                <a:latin typeface="Calibri" pitchFamily="34" charset="0"/>
              </a:rPr>
              <a:t>”?</a:t>
            </a:r>
          </a:p>
          <a:p>
            <a:pPr>
              <a:buClr>
                <a:schemeClr val="accent1"/>
              </a:buClr>
            </a:pPr>
            <a:endParaRPr lang="en-US" sz="1200" b="1" dirty="0" smtClean="0">
              <a:solidFill>
                <a:schemeClr val="accent2">
                  <a:lumMod val="75000"/>
                </a:schemeClr>
              </a:solidFill>
              <a:latin typeface="Calibri" pitchFamily="34" charset="0"/>
            </a:endParaRPr>
          </a:p>
          <a:p>
            <a:pPr lvl="1">
              <a:buClr>
                <a:schemeClr val="accent1">
                  <a:lumMod val="50000"/>
                </a:schemeClr>
              </a:buClr>
              <a:buFont typeface="Arial" pitchFamily="34" charset="0"/>
              <a:buChar char="•"/>
            </a:pPr>
            <a:r>
              <a:rPr lang="en-US" sz="2200" dirty="0" smtClean="0">
                <a:latin typeface="Calibri" pitchFamily="34" charset="0"/>
              </a:rPr>
              <a:t> People who conform to the mainstream organizational culture</a:t>
            </a:r>
          </a:p>
          <a:p>
            <a:pPr lvl="1">
              <a:buClr>
                <a:schemeClr val="accent1">
                  <a:lumMod val="50000"/>
                </a:schemeClr>
              </a:buClr>
              <a:buFont typeface="Arial" pitchFamily="34" charset="0"/>
              <a:buChar char="•"/>
            </a:pPr>
            <a:endParaRPr lang="en-US" sz="1200" dirty="0" smtClean="0">
              <a:latin typeface="Calibri" pitchFamily="34" charset="0"/>
            </a:endParaRPr>
          </a:p>
          <a:p>
            <a:pPr lvl="1">
              <a:buClr>
                <a:schemeClr val="accent1">
                  <a:lumMod val="50000"/>
                </a:schemeClr>
              </a:buClr>
              <a:buFont typeface="Arial" pitchFamily="34" charset="0"/>
              <a:buChar char="•"/>
            </a:pPr>
            <a:r>
              <a:rPr lang="en-US" sz="2200" dirty="0" smtClean="0">
                <a:latin typeface="Calibri" pitchFamily="34" charset="0"/>
              </a:rPr>
              <a:t> People we feel comfortable with</a:t>
            </a:r>
          </a:p>
          <a:p>
            <a:pPr lvl="1">
              <a:buClr>
                <a:schemeClr val="accent1">
                  <a:lumMod val="50000"/>
                </a:schemeClr>
              </a:buClr>
              <a:buFont typeface="Arial" pitchFamily="34" charset="0"/>
              <a:buChar char="•"/>
            </a:pPr>
            <a:endParaRPr lang="en-US" sz="1200" dirty="0" smtClean="0">
              <a:latin typeface="Calibri" pitchFamily="34" charset="0"/>
            </a:endParaRPr>
          </a:p>
          <a:p>
            <a:pPr lvl="1">
              <a:buClr>
                <a:schemeClr val="accent1">
                  <a:lumMod val="50000"/>
                </a:schemeClr>
              </a:buClr>
              <a:buFont typeface="Arial" pitchFamily="34" charset="0"/>
              <a:buChar char="•"/>
            </a:pPr>
            <a:r>
              <a:rPr lang="en-US" sz="2200" dirty="0" smtClean="0">
                <a:latin typeface="Calibri" pitchFamily="34" charset="0"/>
              </a:rPr>
              <a:t> Behavior (and visual characteristics) we are used to</a:t>
            </a:r>
          </a:p>
          <a:p>
            <a:pPr lvl="1">
              <a:buClr>
                <a:schemeClr val="accent1">
                  <a:lumMod val="50000"/>
                </a:schemeClr>
              </a:buClr>
              <a:buFont typeface="Arial" pitchFamily="34" charset="0"/>
              <a:buChar char="•"/>
            </a:pPr>
            <a:endParaRPr lang="en-US" sz="1200" dirty="0" smtClean="0">
              <a:latin typeface="Calibri" pitchFamily="34" charset="0"/>
            </a:endParaRPr>
          </a:p>
          <a:p>
            <a:pPr lvl="1">
              <a:buClr>
                <a:schemeClr val="accent1">
                  <a:lumMod val="50000"/>
                </a:schemeClr>
              </a:buClr>
              <a:buFont typeface="Arial" pitchFamily="34" charset="0"/>
              <a:buChar char="•"/>
            </a:pPr>
            <a:r>
              <a:rPr lang="en-US" sz="2200" dirty="0" smtClean="0">
                <a:latin typeface="Calibri" pitchFamily="34" charset="0"/>
              </a:rPr>
              <a:t> Often explained in the context of organizational values</a:t>
            </a:r>
          </a:p>
          <a:p>
            <a:pPr>
              <a:buClr>
                <a:schemeClr val="accent1"/>
              </a:buClr>
            </a:pPr>
            <a:endParaRPr lang="en-US" sz="1200" dirty="0" smtClean="0">
              <a:latin typeface="Calibri" pitchFamily="34" charset="0"/>
            </a:endParaRPr>
          </a:p>
          <a:p>
            <a:pPr>
              <a:buClr>
                <a:schemeClr val="accent1"/>
              </a:buClr>
            </a:pPr>
            <a:r>
              <a:rPr lang="en-US" sz="2200" dirty="0" smtClean="0">
                <a:latin typeface="Calibri" pitchFamily="34" charset="0"/>
              </a:rPr>
              <a:t>If the committee is too focused with these aspects of finding a “good fit,” they may miss hiring a well-qualified candidate.  Instead of focusing only on the similarities of the candidate to oneself or one’s culture, evaluate talent from a more objective point of view and correctly evaluate the candidate’s true strengths.  Broaden the view so unforeseen opportunities are uncovered.</a:t>
            </a:r>
          </a:p>
          <a:p>
            <a:pPr>
              <a:buClr>
                <a:schemeClr val="accent1"/>
              </a:buClr>
            </a:pPr>
            <a:endParaRPr lang="en-US" b="1" dirty="0" smtClean="0"/>
          </a:p>
        </p:txBody>
      </p:sp>
      <p:sp>
        <p:nvSpPr>
          <p:cNvPr id="4" name="Slide Number Placeholder 3"/>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13</a:t>
            </a:fld>
            <a:endParaRPr lang="en-US" dirty="0"/>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Cultural Bias and Cultural Competence</a:t>
            </a:r>
            <a:endParaRPr lang="en-US" sz="3600" b="1" dirty="0">
              <a:latin typeface="Garamond" panose="02020404030301010803" pitchFamily="18" charset="0"/>
            </a:endParaRPr>
          </a:p>
        </p:txBody>
      </p:sp>
      <p:sp>
        <p:nvSpPr>
          <p:cNvPr id="3" name="TextBox 2"/>
          <p:cNvSpPr txBox="1"/>
          <p:nvPr/>
        </p:nvSpPr>
        <p:spPr>
          <a:xfrm>
            <a:off x="267636" y="1060440"/>
            <a:ext cx="8575918" cy="1384995"/>
          </a:xfrm>
          <a:prstGeom prst="rect">
            <a:avLst/>
          </a:prstGeom>
          <a:noFill/>
        </p:spPr>
        <p:txBody>
          <a:bodyPr wrap="square" rtlCol="0">
            <a:spAutoFit/>
          </a:bodyPr>
          <a:lstStyle/>
          <a:p>
            <a:pPr>
              <a:buClr>
                <a:schemeClr val="accent1"/>
              </a:buClr>
            </a:pPr>
            <a:r>
              <a:rPr lang="en-US" sz="2200" b="1" dirty="0" smtClean="0">
                <a:solidFill>
                  <a:schemeClr val="accent2">
                    <a:lumMod val="75000"/>
                  </a:schemeClr>
                </a:solidFill>
                <a:latin typeface="Calibri" pitchFamily="34" charset="0"/>
              </a:rPr>
              <a:t>Cultural competence helps colleagues foster better cooperation and minimizes unintended consequences that result from daily interaction.  Remember that each person belongs to multiple cultures at once.</a:t>
            </a:r>
          </a:p>
          <a:p>
            <a:pPr>
              <a:buClr>
                <a:schemeClr val="accent1"/>
              </a:buClr>
            </a:pPr>
            <a:endParaRPr lang="en-US" b="1" dirty="0" smtClean="0"/>
          </a:p>
        </p:txBody>
      </p:sp>
      <p:pic>
        <p:nvPicPr>
          <p:cNvPr id="1026" name="Picture 2"/>
          <p:cNvPicPr>
            <a:picLocks noChangeAspect="1" noChangeArrowheads="1"/>
          </p:cNvPicPr>
          <p:nvPr/>
        </p:nvPicPr>
        <p:blipFill>
          <a:blip r:embed="rId3" cstate="print"/>
          <a:srcRect l="18257" t="36419" r="52429" b="26705"/>
          <a:stretch>
            <a:fillRect/>
          </a:stretch>
        </p:blipFill>
        <p:spPr bwMode="auto">
          <a:xfrm>
            <a:off x="1881053" y="2249334"/>
            <a:ext cx="5682342" cy="4020838"/>
          </a:xfrm>
          <a:prstGeom prst="rect">
            <a:avLst/>
          </a:prstGeom>
          <a:noFill/>
          <a:ln w="9525">
            <a:noFill/>
            <a:miter lim="800000"/>
            <a:headEnd/>
            <a:tailEnd/>
          </a:ln>
        </p:spPr>
      </p:pic>
      <p:sp>
        <p:nvSpPr>
          <p:cNvPr id="5" name="Slide Number Placeholder 4"/>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14</a:t>
            </a:fld>
            <a:endParaRPr lang="en-US" dirty="0"/>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7336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Examples of Bias: Gender Bias in Hiring </a:t>
            </a:r>
            <a:r>
              <a:rPr lang="en-US" sz="3600" dirty="0" smtClean="0">
                <a:latin typeface="Calibri" pitchFamily="34" charset="0"/>
              </a:rPr>
              <a:t/>
            </a:r>
            <a:br>
              <a:rPr lang="en-US" sz="3600" dirty="0" smtClean="0">
                <a:latin typeface="Calibri" pitchFamily="34" charset="0"/>
              </a:rPr>
            </a:br>
            <a:r>
              <a:rPr lang="en-US" sz="2800" dirty="0" smtClean="0">
                <a:latin typeface="Calibri" pitchFamily="34" charset="0"/>
              </a:rPr>
              <a:t>Jennifer or John</a:t>
            </a:r>
            <a:endParaRPr lang="en-US" sz="2800" dirty="0">
              <a:latin typeface="Calibri" pitchFamily="34" charset="0"/>
            </a:endParaRPr>
          </a:p>
        </p:txBody>
      </p:sp>
      <p:sp>
        <p:nvSpPr>
          <p:cNvPr id="3" name="TextBox 2"/>
          <p:cNvSpPr txBox="1"/>
          <p:nvPr/>
        </p:nvSpPr>
        <p:spPr>
          <a:xfrm>
            <a:off x="267636" y="1005838"/>
            <a:ext cx="8575918" cy="5293757"/>
          </a:xfrm>
          <a:prstGeom prst="rect">
            <a:avLst/>
          </a:prstGeom>
          <a:noFill/>
        </p:spPr>
        <p:txBody>
          <a:bodyPr wrap="square" rtlCol="0">
            <a:spAutoFit/>
          </a:bodyPr>
          <a:lstStyle/>
          <a:p>
            <a:r>
              <a:rPr lang="en-US" sz="2000" b="1" dirty="0" smtClean="0">
                <a:solidFill>
                  <a:schemeClr val="accent2">
                    <a:lumMod val="75000"/>
                  </a:schemeClr>
                </a:solidFill>
                <a:latin typeface="Calibri" pitchFamily="34" charset="0"/>
              </a:rPr>
              <a:t>When evaluating identical resumes, faculty decision makers may be significantly less likely to agree to mentor, offer jobs, or recommend equal salaries to a candidate if the name at the top of the resume is Jennifer, rather than John.</a:t>
            </a:r>
          </a:p>
          <a:p>
            <a:endParaRPr lang="en-US" sz="1000" b="1" dirty="0" smtClean="0">
              <a:solidFill>
                <a:schemeClr val="accent2">
                  <a:lumMod val="75000"/>
                </a:schemeClr>
              </a:solidFill>
              <a:latin typeface="Calibri" pitchFamily="34" charset="0"/>
            </a:endParaRPr>
          </a:p>
          <a:p>
            <a:r>
              <a:rPr lang="en-US" sz="2000" b="1" dirty="0" smtClean="0">
                <a:latin typeface="Calibri" pitchFamily="34" charset="0"/>
              </a:rPr>
              <a:t>Background:</a:t>
            </a:r>
            <a:r>
              <a:rPr lang="en-US" b="1" dirty="0" smtClean="0">
                <a:latin typeface="Calibri" pitchFamily="34" charset="0"/>
              </a:rPr>
              <a:t> </a:t>
            </a:r>
            <a:r>
              <a:rPr lang="en-US" dirty="0" smtClean="0">
                <a:latin typeface="Calibri" pitchFamily="34" charset="0"/>
              </a:rPr>
              <a:t>In 2011</a:t>
            </a:r>
            <a:r>
              <a:rPr lang="en-US" b="1" dirty="0" smtClean="0">
                <a:latin typeface="Calibri" pitchFamily="34" charset="0"/>
              </a:rPr>
              <a:t>, </a:t>
            </a:r>
            <a:r>
              <a:rPr lang="en-US" dirty="0">
                <a:latin typeface="Calibri" pitchFamily="34" charset="0"/>
              </a:rPr>
              <a:t>r</a:t>
            </a:r>
            <a:r>
              <a:rPr lang="en-US" dirty="0" smtClean="0">
                <a:latin typeface="Calibri" pitchFamily="34" charset="0"/>
              </a:rPr>
              <a:t>esearchers  asked 100 biology, chemistry, and physics professors to evaluate two fictitious </a:t>
            </a:r>
            <a:r>
              <a:rPr lang="en-US" dirty="0">
                <a:latin typeface="Calibri" panose="020F0502020204030204" pitchFamily="34" charset="0"/>
              </a:rPr>
              <a:t>résumés</a:t>
            </a:r>
            <a:r>
              <a:rPr lang="en-US" dirty="0" smtClean="0">
                <a:latin typeface="Calibri" pitchFamily="34" charset="0"/>
              </a:rPr>
              <a:t> that varied in only one detail: the name of the applicant.  </a:t>
            </a:r>
            <a:endParaRPr lang="en-US" dirty="0" smtClean="0">
              <a:latin typeface="Calibri" pitchFamily="34" charset="0"/>
            </a:endParaRPr>
          </a:p>
          <a:p>
            <a:pPr lvl="1">
              <a:buClr>
                <a:schemeClr val="accent1">
                  <a:lumMod val="50000"/>
                </a:schemeClr>
              </a:buClr>
              <a:buFont typeface="Arial" pitchFamily="34" charset="0"/>
              <a:buChar char="•"/>
            </a:pPr>
            <a:r>
              <a:rPr lang="en-US" dirty="0" smtClean="0">
                <a:latin typeface="Calibri" pitchFamily="34" charset="0"/>
              </a:rPr>
              <a:t> </a:t>
            </a:r>
            <a:r>
              <a:rPr lang="en-US" dirty="0" smtClean="0">
                <a:latin typeface="Calibri" pitchFamily="34" charset="0"/>
              </a:rPr>
              <a:t>Female Applicant: Jennifer        Male Applicant: John</a:t>
            </a:r>
          </a:p>
          <a:p>
            <a:pPr lvl="1">
              <a:buClr>
                <a:schemeClr val="accent1">
                  <a:lumMod val="50000"/>
                </a:schemeClr>
              </a:buClr>
              <a:buFont typeface="Arial" pitchFamily="34" charset="0"/>
              <a:buChar char="•"/>
            </a:pPr>
            <a:r>
              <a:rPr lang="en-US" dirty="0" smtClean="0">
                <a:latin typeface="Calibri" pitchFamily="34" charset="0"/>
              </a:rPr>
              <a:t> </a:t>
            </a:r>
            <a:r>
              <a:rPr lang="en-US" dirty="0" smtClean="0">
                <a:latin typeface="Calibri" pitchFamily="34" charset="0"/>
              </a:rPr>
              <a:t>Institutional Coverage: Nationwide (United States)</a:t>
            </a:r>
          </a:p>
          <a:p>
            <a:pPr lvl="1">
              <a:buClr>
                <a:schemeClr val="accent1">
                  <a:lumMod val="50000"/>
                </a:schemeClr>
              </a:buClr>
              <a:buFont typeface="Arial" pitchFamily="34" charset="0"/>
              <a:buChar char="•"/>
            </a:pPr>
            <a:r>
              <a:rPr lang="en-US" dirty="0" smtClean="0">
                <a:latin typeface="Calibri" pitchFamily="34" charset="0"/>
              </a:rPr>
              <a:t> </a:t>
            </a:r>
            <a:r>
              <a:rPr lang="en-US" dirty="0" smtClean="0">
                <a:latin typeface="Calibri" pitchFamily="34" charset="0"/>
              </a:rPr>
              <a:t>C</a:t>
            </a:r>
            <a:r>
              <a:rPr lang="en-US" dirty="0" smtClean="0">
                <a:latin typeface="Calibri" pitchFamily="34" charset="0"/>
              </a:rPr>
              <a:t>arnegie Related: Large/Research</a:t>
            </a:r>
          </a:p>
          <a:p>
            <a:pPr lvl="1">
              <a:buClr>
                <a:schemeClr val="accent1">
                  <a:lumMod val="50000"/>
                </a:schemeClr>
              </a:buClr>
              <a:buFont typeface="Arial" pitchFamily="34" charset="0"/>
              <a:buChar char="•"/>
            </a:pPr>
            <a:r>
              <a:rPr lang="en-US" dirty="0" smtClean="0">
                <a:latin typeface="Calibri" pitchFamily="34" charset="0"/>
              </a:rPr>
              <a:t> </a:t>
            </a:r>
            <a:r>
              <a:rPr lang="en-US" dirty="0" smtClean="0">
                <a:latin typeface="Calibri" pitchFamily="34" charset="0"/>
              </a:rPr>
              <a:t>University-Very High Research Activity, Public and Private</a:t>
            </a:r>
          </a:p>
          <a:p>
            <a:pPr lvl="1">
              <a:buClr>
                <a:schemeClr val="accent1">
                  <a:lumMod val="50000"/>
                </a:schemeClr>
              </a:buClr>
              <a:buFont typeface="Arial" pitchFamily="34" charset="0"/>
              <a:buChar char="•"/>
            </a:pPr>
            <a:r>
              <a:rPr lang="en-US" dirty="0" smtClean="0">
                <a:latin typeface="Calibri" pitchFamily="34" charset="0"/>
              </a:rPr>
              <a:t> </a:t>
            </a:r>
            <a:r>
              <a:rPr lang="en-US" dirty="0" smtClean="0">
                <a:latin typeface="Calibri" pitchFamily="34" charset="0"/>
              </a:rPr>
              <a:t>Applicants were seeking the position of “laboratory manager”</a:t>
            </a:r>
            <a:r>
              <a:rPr lang="en-US" sz="2000" dirty="0" smtClean="0">
                <a:latin typeface="Calibri" pitchFamily="34" charset="0"/>
              </a:rPr>
              <a:t/>
            </a:r>
            <a:br>
              <a:rPr lang="en-US" sz="2000" dirty="0" smtClean="0">
                <a:latin typeface="Calibri" pitchFamily="34" charset="0"/>
              </a:rPr>
            </a:br>
            <a:endParaRPr lang="en-US" sz="1000" dirty="0" smtClean="0">
              <a:latin typeface="Calibri" pitchFamily="34" charset="0"/>
            </a:endParaRPr>
          </a:p>
          <a:p>
            <a:r>
              <a:rPr lang="en-US" sz="2000" b="1" dirty="0" smtClean="0">
                <a:latin typeface="Calibri" pitchFamily="34" charset="0"/>
              </a:rPr>
              <a:t>Findings in Brief: </a:t>
            </a:r>
            <a:r>
              <a:rPr lang="en-US" dirty="0" smtClean="0">
                <a:latin typeface="Calibri" pitchFamily="34" charset="0"/>
              </a:rPr>
              <a:t>Despite both applicants having </a:t>
            </a:r>
            <a:r>
              <a:rPr lang="en-US" b="1" dirty="0" smtClean="0">
                <a:latin typeface="Calibri" pitchFamily="34" charset="0"/>
              </a:rPr>
              <a:t>exactly the same qualifications</a:t>
            </a:r>
            <a:r>
              <a:rPr lang="en-US" dirty="0" smtClean="0">
                <a:latin typeface="Calibri" pitchFamily="34" charset="0"/>
              </a:rPr>
              <a:t>, the professors perceived Jennifer as significantly less competent. </a:t>
            </a:r>
            <a:endParaRPr lang="en-US" dirty="0" smtClean="0">
              <a:latin typeface="Calibri" pitchFamily="34" charset="0"/>
            </a:endParaRPr>
          </a:p>
          <a:p>
            <a:pPr lvl="1">
              <a:buClr>
                <a:schemeClr val="accent1">
                  <a:lumMod val="50000"/>
                </a:schemeClr>
              </a:buClr>
              <a:buFont typeface="Arial" pitchFamily="34" charset="0"/>
              <a:buChar char="•"/>
            </a:pPr>
            <a:r>
              <a:rPr lang="en-US" dirty="0" smtClean="0">
                <a:latin typeface="Calibri" pitchFamily="34" charset="0"/>
              </a:rPr>
              <a:t> As a result</a:t>
            </a:r>
            <a:r>
              <a:rPr lang="en-US" dirty="0" smtClean="0">
                <a:latin typeface="Calibri" pitchFamily="34" charset="0"/>
              </a:rPr>
              <a:t>, </a:t>
            </a:r>
            <a:r>
              <a:rPr lang="en-US" dirty="0" smtClean="0">
                <a:latin typeface="Calibri" pitchFamily="34" charset="0"/>
              </a:rPr>
              <a:t>Jennifer experienced a number of disadvantages – faculty were less like to mentor her or hire her, and were more likely to offer her a lower salary (on average, 13% less than John’s offer).</a:t>
            </a:r>
          </a:p>
        </p:txBody>
      </p:sp>
      <p:sp>
        <p:nvSpPr>
          <p:cNvPr id="4" name="Slide Number Placeholder 3"/>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15</a:t>
            </a:fld>
            <a:endParaRPr lang="en-US"/>
          </a:p>
        </p:txBody>
      </p:sp>
      <p:sp>
        <p:nvSpPr>
          <p:cNvPr id="5" name="TextBox 4"/>
          <p:cNvSpPr txBox="1"/>
          <p:nvPr/>
        </p:nvSpPr>
        <p:spPr>
          <a:xfrm>
            <a:off x="627011" y="6244044"/>
            <a:ext cx="7014755" cy="338554"/>
          </a:xfrm>
          <a:prstGeom prst="rect">
            <a:avLst/>
          </a:prstGeom>
          <a:noFill/>
        </p:spPr>
        <p:txBody>
          <a:bodyPr wrap="square" rtlCol="0">
            <a:spAutoFit/>
          </a:bodyPr>
          <a:lstStyle/>
          <a:p>
            <a:r>
              <a:rPr lang="en-US" sz="1600" i="1" dirty="0" smtClean="0">
                <a:latin typeface="Calibri" pitchFamily="34" charset="0"/>
              </a:rPr>
              <a:t>Find this study at: </a:t>
            </a:r>
            <a:r>
              <a:rPr lang="en-US" sz="1600" i="1" dirty="0" smtClean="0">
                <a:latin typeface="Calibri" pitchFamily="34" charset="0"/>
                <a:hlinkClick r:id="rId3"/>
              </a:rPr>
              <a:t>http://www.pnas.org/content/109/41/16474.full</a:t>
            </a:r>
            <a:endParaRPr lang="en-US" sz="1600" i="1" dirty="0" smtClean="0">
              <a:latin typeface="Garamond" pitchFamily="18" charset="0"/>
            </a:endParaRPr>
          </a:p>
        </p:txBody>
      </p:sp>
    </p:spTree>
    <p:extLst>
      <p:ext uri="{BB962C8B-B14F-4D97-AF65-F5344CB8AC3E}">
        <p14:creationId xmlns="" xmlns:p14="http://schemas.microsoft.com/office/powerpoint/2010/main" val="2088518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9427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Example of Bias: Racial Bias in Hiring </a:t>
            </a:r>
            <a:r>
              <a:rPr lang="en-US" sz="3600" dirty="0" smtClean="0">
                <a:latin typeface="Calibri" pitchFamily="34" charset="0"/>
              </a:rPr>
              <a:t/>
            </a:r>
            <a:br>
              <a:rPr lang="en-US" sz="3600" dirty="0" smtClean="0">
                <a:latin typeface="Calibri" pitchFamily="34" charset="0"/>
              </a:rPr>
            </a:br>
            <a:r>
              <a:rPr lang="en-US" sz="2400" dirty="0" smtClean="0">
                <a:latin typeface="Calibri" pitchFamily="34" charset="0"/>
              </a:rPr>
              <a:t>Emily Walsh, Greg Baker or </a:t>
            </a:r>
            <a:r>
              <a:rPr lang="en-US" sz="2400" dirty="0" err="1" smtClean="0">
                <a:latin typeface="Calibri" pitchFamily="34" charset="0"/>
              </a:rPr>
              <a:t>Lakisha</a:t>
            </a:r>
            <a:r>
              <a:rPr lang="en-US" sz="2400" dirty="0" smtClean="0">
                <a:latin typeface="Calibri" pitchFamily="34" charset="0"/>
              </a:rPr>
              <a:t> Washington, Jamal Jones</a:t>
            </a:r>
          </a:p>
          <a:p>
            <a:endParaRPr lang="en-US" sz="2400" dirty="0">
              <a:latin typeface="Calibri" pitchFamily="34" charset="0"/>
            </a:endParaRPr>
          </a:p>
          <a:p>
            <a:endParaRPr lang="en-US" sz="2400" dirty="0" smtClean="0">
              <a:latin typeface="Calibri" pitchFamily="34" charset="0"/>
            </a:endParaRPr>
          </a:p>
          <a:p>
            <a:endParaRPr lang="en-US" sz="2400" dirty="0">
              <a:latin typeface="Calibri" pitchFamily="34" charset="0"/>
            </a:endParaRPr>
          </a:p>
          <a:p>
            <a:endParaRPr lang="en-US" sz="2400" dirty="0" smtClean="0">
              <a:latin typeface="Calibri" pitchFamily="34" charset="0"/>
            </a:endParaRPr>
          </a:p>
          <a:p>
            <a:endParaRPr lang="en-US" sz="2400" dirty="0">
              <a:latin typeface="Calibri" pitchFamily="34" charset="0"/>
            </a:endParaRPr>
          </a:p>
          <a:p>
            <a:endParaRPr lang="en-US" sz="2400" dirty="0">
              <a:latin typeface="Calibri" pitchFamily="34" charset="0"/>
            </a:endParaRPr>
          </a:p>
          <a:p>
            <a:endParaRPr lang="en-US" sz="2400" dirty="0" smtClean="0">
              <a:latin typeface="Calibri" pitchFamily="34" charset="0"/>
            </a:endParaRPr>
          </a:p>
          <a:p>
            <a:endParaRPr lang="en-US" sz="2400" dirty="0">
              <a:latin typeface="Calibri" pitchFamily="34" charset="0"/>
            </a:endParaRPr>
          </a:p>
        </p:txBody>
      </p:sp>
      <p:sp>
        <p:nvSpPr>
          <p:cNvPr id="3" name="TextBox 2"/>
          <p:cNvSpPr txBox="1"/>
          <p:nvPr/>
        </p:nvSpPr>
        <p:spPr>
          <a:xfrm>
            <a:off x="267636" y="1097277"/>
            <a:ext cx="8575918" cy="4832092"/>
          </a:xfrm>
          <a:prstGeom prst="rect">
            <a:avLst/>
          </a:prstGeom>
          <a:noFill/>
        </p:spPr>
        <p:txBody>
          <a:bodyPr wrap="square" rtlCol="0">
            <a:spAutoFit/>
          </a:bodyPr>
          <a:lstStyle/>
          <a:p>
            <a:r>
              <a:rPr lang="en-US" b="1" dirty="0" smtClean="0">
                <a:solidFill>
                  <a:schemeClr val="accent2">
                    <a:lumMod val="75000"/>
                  </a:schemeClr>
                </a:solidFill>
                <a:latin typeface="Calibri" panose="020F0502020204030204" pitchFamily="34" charset="0"/>
              </a:rPr>
              <a:t>When deciding which applicants to call back for interviews, potential employers may discriminate solely based on linkage of a name with a particular race.</a:t>
            </a:r>
          </a:p>
          <a:p>
            <a:endParaRPr lang="en-US" b="1" dirty="0" smtClean="0">
              <a:solidFill>
                <a:schemeClr val="accent2">
                  <a:lumMod val="75000"/>
                </a:schemeClr>
              </a:solidFill>
              <a:latin typeface="Calibri" panose="020F0502020204030204" pitchFamily="34" charset="0"/>
            </a:endParaRPr>
          </a:p>
          <a:p>
            <a:r>
              <a:rPr lang="en-US" b="1" dirty="0" smtClean="0">
                <a:latin typeface="Calibri" panose="020F0502020204030204" pitchFamily="34" charset="0"/>
              </a:rPr>
              <a:t>Background: </a:t>
            </a:r>
            <a:r>
              <a:rPr lang="en-US" dirty="0" smtClean="0">
                <a:latin typeface="Calibri" panose="020F0502020204030204" pitchFamily="34" charset="0"/>
              </a:rPr>
              <a:t>In 2001/2002, University of Chicago and MIT researchers performed a field </a:t>
            </a:r>
            <a:r>
              <a:rPr lang="en-US" dirty="0">
                <a:latin typeface="Calibri" panose="020F0502020204030204" pitchFamily="34" charset="0"/>
              </a:rPr>
              <a:t>e</a:t>
            </a:r>
            <a:r>
              <a:rPr lang="en-US" dirty="0" smtClean="0">
                <a:latin typeface="Calibri" panose="020F0502020204030204" pitchFamily="34" charset="0"/>
              </a:rPr>
              <a:t>xperiment </a:t>
            </a:r>
            <a:r>
              <a:rPr lang="en-US" dirty="0">
                <a:latin typeface="Calibri" panose="020F0502020204030204" pitchFamily="34" charset="0"/>
              </a:rPr>
              <a:t>m</a:t>
            </a:r>
            <a:r>
              <a:rPr lang="en-US" dirty="0" smtClean="0">
                <a:latin typeface="Calibri" panose="020F0502020204030204" pitchFamily="34" charset="0"/>
              </a:rPr>
              <a:t>easuring  </a:t>
            </a:r>
            <a:r>
              <a:rPr lang="en-US" dirty="0">
                <a:latin typeface="Calibri" panose="020F0502020204030204" pitchFamily="34" charset="0"/>
              </a:rPr>
              <a:t>i</a:t>
            </a:r>
            <a:r>
              <a:rPr lang="en-US" dirty="0" smtClean="0">
                <a:latin typeface="Calibri" panose="020F0502020204030204" pitchFamily="34" charset="0"/>
              </a:rPr>
              <a:t>nterview callback rates for </a:t>
            </a:r>
            <a:r>
              <a:rPr lang="en-US" dirty="0">
                <a:latin typeface="Calibri" panose="020F0502020204030204" pitchFamily="34" charset="0"/>
              </a:rPr>
              <a:t>r</a:t>
            </a:r>
            <a:r>
              <a:rPr lang="en-US" dirty="0" smtClean="0">
                <a:latin typeface="Calibri" panose="020F0502020204030204" pitchFamily="34" charset="0"/>
              </a:rPr>
              <a:t>ésumés </a:t>
            </a:r>
            <a:r>
              <a:rPr lang="en-US" dirty="0">
                <a:latin typeface="Calibri" panose="020F0502020204030204" pitchFamily="34" charset="0"/>
              </a:rPr>
              <a:t>r</a:t>
            </a:r>
            <a:r>
              <a:rPr lang="en-US" dirty="0" smtClean="0">
                <a:latin typeface="Calibri" panose="020F0502020204030204" pitchFamily="34" charset="0"/>
              </a:rPr>
              <a:t>eflecting equally qualified job </a:t>
            </a:r>
            <a:r>
              <a:rPr lang="en-US" dirty="0">
                <a:latin typeface="Calibri" panose="020F0502020204030204" pitchFamily="34" charset="0"/>
              </a:rPr>
              <a:t>c</a:t>
            </a:r>
            <a:r>
              <a:rPr lang="en-US" dirty="0" smtClean="0">
                <a:latin typeface="Calibri" panose="020F0502020204030204" pitchFamily="34" charset="0"/>
              </a:rPr>
              <a:t>andidates </a:t>
            </a:r>
            <a:r>
              <a:rPr lang="en-US" dirty="0">
                <a:latin typeface="Calibri" panose="020F0502020204030204" pitchFamily="34" charset="0"/>
              </a:rPr>
              <a:t>(fictitious </a:t>
            </a:r>
            <a:r>
              <a:rPr lang="en-US" dirty="0" smtClean="0">
                <a:latin typeface="Calibri" panose="020F0502020204030204" pitchFamily="34" charset="0"/>
              </a:rPr>
              <a:t>résumés) who only differed by name</a:t>
            </a:r>
            <a:r>
              <a:rPr lang="en-US" dirty="0" smtClean="0">
                <a:latin typeface="Calibri" panose="020F0502020204030204" pitchFamily="34" charset="0"/>
              </a:rPr>
              <a:t>.</a:t>
            </a:r>
          </a:p>
          <a:p>
            <a:pPr lvl="1">
              <a:buClr>
                <a:schemeClr val="accent1">
                  <a:lumMod val="50000"/>
                </a:schemeClr>
              </a:buClr>
              <a:buFont typeface="Arial" pitchFamily="34" charset="0"/>
              <a:buChar char="•"/>
            </a:pPr>
            <a:r>
              <a:rPr lang="en-US" dirty="0" smtClean="0">
                <a:latin typeface="Calibri" panose="020F0502020204030204" pitchFamily="34" charset="0"/>
              </a:rPr>
              <a:t> Females: Emily/</a:t>
            </a:r>
            <a:r>
              <a:rPr lang="en-US" dirty="0" err="1" smtClean="0">
                <a:latin typeface="Calibri" panose="020F0502020204030204" pitchFamily="34" charset="0"/>
              </a:rPr>
              <a:t>Lakisha</a:t>
            </a:r>
            <a:r>
              <a:rPr lang="en-US" dirty="0" smtClean="0">
                <a:latin typeface="Calibri" panose="020F0502020204030204" pitchFamily="34" charset="0"/>
              </a:rPr>
              <a:t>     Males: Greg/Jamal </a:t>
            </a:r>
          </a:p>
          <a:p>
            <a:pPr lvl="1">
              <a:buClr>
                <a:schemeClr val="accent1">
                  <a:lumMod val="50000"/>
                </a:schemeClr>
              </a:buClr>
              <a:buFont typeface="Arial" pitchFamily="34" charset="0"/>
              <a:buChar char="•"/>
            </a:pPr>
            <a:r>
              <a:rPr lang="en-US" dirty="0" smtClean="0">
                <a:latin typeface="Calibri" panose="020F0502020204030204" pitchFamily="34" charset="0"/>
              </a:rPr>
              <a:t> </a:t>
            </a:r>
            <a:r>
              <a:rPr lang="en-US" dirty="0" smtClean="0">
                <a:latin typeface="Calibri" panose="020F0502020204030204" pitchFamily="34" charset="0"/>
              </a:rPr>
              <a:t>Geographic Coverage: Boston, MA and Chicago, IL</a:t>
            </a:r>
          </a:p>
          <a:p>
            <a:pPr marL="574675" lvl="1" indent="-117475">
              <a:buClr>
                <a:schemeClr val="accent1">
                  <a:lumMod val="50000"/>
                </a:schemeClr>
              </a:buClr>
              <a:buFont typeface="Arial" pitchFamily="34" charset="0"/>
              <a:buChar char="•"/>
            </a:pPr>
            <a:r>
              <a:rPr lang="en-US" dirty="0" smtClean="0">
                <a:latin typeface="Calibri" panose="020F0502020204030204" pitchFamily="34" charset="0"/>
              </a:rPr>
              <a:t>Résumés were </a:t>
            </a:r>
            <a:r>
              <a:rPr lang="en-US" dirty="0" smtClean="0">
                <a:latin typeface="Calibri" pitchFamily="34" charset="0"/>
              </a:rPr>
              <a:t>sent in response to “Help Wanted” ads in Chicago and Boston newspapers</a:t>
            </a:r>
            <a:endParaRPr lang="en-US" dirty="0">
              <a:latin typeface="Calibri" pitchFamily="34" charset="0"/>
            </a:endParaRPr>
          </a:p>
          <a:p>
            <a:pPr marL="285750" indent="-285750"/>
            <a:endParaRPr lang="en-US" dirty="0">
              <a:latin typeface="Calibri" pitchFamily="34" charset="0"/>
            </a:endParaRPr>
          </a:p>
          <a:p>
            <a:r>
              <a:rPr lang="en-US" b="1" dirty="0" smtClean="0">
                <a:latin typeface="Calibri" panose="020F0502020204030204" pitchFamily="34" charset="0"/>
              </a:rPr>
              <a:t>Findings in Brief</a:t>
            </a:r>
            <a:r>
              <a:rPr lang="en-US" b="1" dirty="0" smtClean="0">
                <a:latin typeface="Calibri" panose="020F0502020204030204" pitchFamily="34" charset="0"/>
              </a:rPr>
              <a:t>:</a:t>
            </a:r>
          </a:p>
          <a:p>
            <a:pPr marL="574675" lvl="1" indent="-117475">
              <a:buClr>
                <a:schemeClr val="accent1">
                  <a:lumMod val="50000"/>
                </a:schemeClr>
              </a:buClr>
              <a:buFont typeface="Arial" pitchFamily="34" charset="0"/>
              <a:buChar char="•"/>
            </a:pPr>
            <a:r>
              <a:rPr lang="en-US" dirty="0" smtClean="0">
                <a:latin typeface="Calibri" panose="020F0502020204030204" pitchFamily="34" charset="0"/>
              </a:rPr>
              <a:t>Résumés  </a:t>
            </a:r>
            <a:r>
              <a:rPr lang="en-US" dirty="0" smtClean="0">
                <a:latin typeface="Calibri" panose="020F0502020204030204" pitchFamily="34" charset="0"/>
              </a:rPr>
              <a:t>with “White” (Western European/Caucasian) names received 50 percent more calls for interviews than résumés with “Black” (African-American) </a:t>
            </a:r>
            <a:r>
              <a:rPr lang="en-US" dirty="0" smtClean="0">
                <a:latin typeface="Calibri" panose="020F0502020204030204" pitchFamily="34" charset="0"/>
              </a:rPr>
              <a:t>names.</a:t>
            </a:r>
          </a:p>
          <a:p>
            <a:pPr marL="574675" lvl="1" indent="-117475">
              <a:buClr>
                <a:schemeClr val="accent1">
                  <a:lumMod val="50000"/>
                </a:schemeClr>
              </a:buClr>
              <a:buFont typeface="Arial" pitchFamily="34" charset="0"/>
              <a:buChar char="•"/>
            </a:pPr>
            <a:r>
              <a:rPr lang="en-US" dirty="0" smtClean="0">
                <a:latin typeface="Calibri" panose="020F0502020204030204" pitchFamily="34" charset="0"/>
              </a:rPr>
              <a:t>Federal </a:t>
            </a:r>
            <a:r>
              <a:rPr lang="en-US" dirty="0" smtClean="0">
                <a:latin typeface="Calibri" panose="020F0502020204030204" pitchFamily="34" charset="0"/>
              </a:rPr>
              <a:t>contractors and employers who listed “</a:t>
            </a:r>
            <a:r>
              <a:rPr lang="en-US" b="1" dirty="0" smtClean="0">
                <a:latin typeface="Calibri" panose="020F0502020204030204" pitchFamily="34" charset="0"/>
              </a:rPr>
              <a:t>Equal Opportunity Employer” </a:t>
            </a:r>
            <a:r>
              <a:rPr lang="en-US" dirty="0" smtClean="0">
                <a:latin typeface="Calibri" panose="020F0502020204030204" pitchFamily="34" charset="0"/>
              </a:rPr>
              <a:t>in their job ads discriminated as much as other </a:t>
            </a:r>
            <a:r>
              <a:rPr lang="en-US" dirty="0" smtClean="0">
                <a:latin typeface="Calibri" panose="020F0502020204030204" pitchFamily="34" charset="0"/>
              </a:rPr>
              <a:t>employers.</a:t>
            </a:r>
          </a:p>
          <a:p>
            <a:endParaRPr lang="en-US" sz="2000" dirty="0" smtClean="0">
              <a:latin typeface="Calibri" pitchFamily="34" charset="0"/>
            </a:endParaRPr>
          </a:p>
        </p:txBody>
      </p:sp>
      <p:sp>
        <p:nvSpPr>
          <p:cNvPr id="4" name="Slide Number Placeholder 3"/>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16</a:t>
            </a:fld>
            <a:endParaRPr lang="en-US" dirty="0"/>
          </a:p>
        </p:txBody>
      </p:sp>
      <p:sp>
        <p:nvSpPr>
          <p:cNvPr id="5" name="TextBox 4"/>
          <p:cNvSpPr txBox="1"/>
          <p:nvPr/>
        </p:nvSpPr>
        <p:spPr>
          <a:xfrm>
            <a:off x="679270" y="5786845"/>
            <a:ext cx="7955280" cy="1231106"/>
          </a:xfrm>
          <a:prstGeom prst="rect">
            <a:avLst/>
          </a:prstGeom>
          <a:noFill/>
        </p:spPr>
        <p:txBody>
          <a:bodyPr wrap="square" rtlCol="0">
            <a:spAutoFit/>
          </a:bodyPr>
          <a:lstStyle/>
          <a:p>
            <a:r>
              <a:rPr lang="en-US" sz="1400" i="1" dirty="0" smtClean="0">
                <a:latin typeface="Calibri" pitchFamily="34" charset="0"/>
              </a:rPr>
              <a:t>Find this study at: </a:t>
            </a:r>
            <a:r>
              <a:rPr lang="en-US" sz="1400" i="1" dirty="0" smtClean="0">
                <a:latin typeface="Calibri" pitchFamily="34" charset="0"/>
                <a:hlinkClick r:id="rId3"/>
              </a:rPr>
              <a:t>http://www.nber.org/papers/w9873</a:t>
            </a:r>
            <a:endParaRPr lang="en-US" sz="1400" i="1" dirty="0" smtClean="0">
              <a:latin typeface="Calibri" pitchFamily="34" charset="0"/>
            </a:endParaRPr>
          </a:p>
          <a:p>
            <a:r>
              <a:rPr lang="en-US" sz="1400" i="1" dirty="0" smtClean="0">
                <a:latin typeface="Calibri" pitchFamily="34" charset="0"/>
              </a:rPr>
              <a:t>Also: </a:t>
            </a:r>
            <a:r>
              <a:rPr lang="en-US" sz="1400" dirty="0" smtClean="0">
                <a:latin typeface="Calibri" pitchFamily="34" charset="0"/>
              </a:rPr>
              <a:t>Bertrand, Marianne, and </a:t>
            </a:r>
            <a:r>
              <a:rPr lang="en-US" sz="1400" dirty="0" err="1" smtClean="0">
                <a:latin typeface="Calibri" pitchFamily="34" charset="0"/>
              </a:rPr>
              <a:t>Sendhil</a:t>
            </a:r>
            <a:r>
              <a:rPr lang="en-US" sz="1400" dirty="0" smtClean="0">
                <a:latin typeface="Calibri" pitchFamily="34" charset="0"/>
              </a:rPr>
              <a:t> </a:t>
            </a:r>
            <a:r>
              <a:rPr lang="en-US" sz="1400" dirty="0" err="1" smtClean="0">
                <a:latin typeface="Calibri" pitchFamily="34" charset="0"/>
              </a:rPr>
              <a:t>Mullainathan</a:t>
            </a:r>
            <a:r>
              <a:rPr lang="en-US" sz="1400" dirty="0" smtClean="0">
                <a:latin typeface="Calibri" pitchFamily="34" charset="0"/>
              </a:rPr>
              <a:t>. 2004. "Are Emily and Greg More Employable Than </a:t>
            </a:r>
            <a:r>
              <a:rPr lang="en-US" sz="1400" dirty="0" err="1" smtClean="0">
                <a:latin typeface="Calibri" pitchFamily="34" charset="0"/>
              </a:rPr>
              <a:t>Lakisha</a:t>
            </a:r>
            <a:r>
              <a:rPr lang="en-US" sz="1400" dirty="0" smtClean="0">
                <a:latin typeface="Calibri" pitchFamily="34" charset="0"/>
              </a:rPr>
              <a:t> and Jamal? A Field Experiment on Labor Market Discrimination." </a:t>
            </a:r>
            <a:r>
              <a:rPr lang="en-US" sz="1400" i="1" dirty="0" smtClean="0">
                <a:latin typeface="Calibri" pitchFamily="34" charset="0"/>
              </a:rPr>
              <a:t>American Economic Review</a:t>
            </a:r>
            <a:r>
              <a:rPr lang="en-US" sz="1400" dirty="0" smtClean="0">
                <a:latin typeface="Calibri" pitchFamily="34" charset="0"/>
              </a:rPr>
              <a:t>, 94(4): 991-1013.</a:t>
            </a:r>
            <a:endParaRPr lang="en-US" sz="1400" i="1" dirty="0" smtClean="0">
              <a:latin typeface="Calibri" pitchFamily="34" charset="0"/>
            </a:endParaRPr>
          </a:p>
          <a:p>
            <a:endParaRPr lang="en-US" dirty="0"/>
          </a:p>
        </p:txBody>
      </p:sp>
    </p:spTree>
    <p:extLst>
      <p:ext uri="{BB962C8B-B14F-4D97-AF65-F5344CB8AC3E}">
        <p14:creationId xmlns="" xmlns:p14="http://schemas.microsoft.com/office/powerpoint/2010/main" val="2379533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The Need for a Flexible Department Culture</a:t>
            </a:r>
            <a:endParaRPr lang="en-US" sz="2000" b="1" dirty="0">
              <a:latin typeface="Calibri" pitchFamily="34" charset="0"/>
            </a:endParaRPr>
          </a:p>
        </p:txBody>
      </p:sp>
      <p:sp>
        <p:nvSpPr>
          <p:cNvPr id="3" name="TextBox 2"/>
          <p:cNvSpPr txBox="1"/>
          <p:nvPr/>
        </p:nvSpPr>
        <p:spPr>
          <a:xfrm>
            <a:off x="267636" y="694676"/>
            <a:ext cx="8575918" cy="6924973"/>
          </a:xfrm>
          <a:prstGeom prst="rect">
            <a:avLst/>
          </a:prstGeom>
          <a:noFill/>
        </p:spPr>
        <p:txBody>
          <a:bodyPr wrap="square" rtlCol="0">
            <a:spAutoFit/>
          </a:bodyPr>
          <a:lstStyle/>
          <a:p>
            <a:r>
              <a:rPr lang="en-US" sz="2000" dirty="0" smtClean="0">
                <a:latin typeface="Calibri" panose="020F0502020204030204" pitchFamily="34" charset="0"/>
              </a:rPr>
              <a:t>Another aspect of diversity includes family life and responsibilities. A bias against faculty that need flexible schedules may get in the way of good recruitment decisions.</a:t>
            </a:r>
          </a:p>
          <a:p>
            <a:endParaRPr lang="en-US" sz="1200" dirty="0" smtClean="0">
              <a:latin typeface="Calibri" panose="020F0502020204030204" pitchFamily="34" charset="0"/>
            </a:endParaRPr>
          </a:p>
          <a:p>
            <a:r>
              <a:rPr lang="en-US" sz="2000" dirty="0" smtClean="0">
                <a:latin typeface="Calibri" panose="020F0502020204030204" pitchFamily="34" charset="0"/>
              </a:rPr>
              <a:t>A study </a:t>
            </a:r>
            <a:r>
              <a:rPr lang="en-US" sz="2000" dirty="0" smtClean="0">
                <a:latin typeface="Calibri" panose="020F0502020204030204" pitchFamily="34" charset="0"/>
              </a:rPr>
              <a:t>argues that both men and women with small children report and resent inflexible department cultures. The study also finds that even non-parents </a:t>
            </a:r>
            <a:r>
              <a:rPr lang="en-US" sz="2000" dirty="0" smtClean="0">
                <a:latin typeface="Calibri" panose="020F0502020204030204" pitchFamily="34" charset="0"/>
              </a:rPr>
              <a:t>feel this way, </a:t>
            </a:r>
            <a:r>
              <a:rPr lang="en-US" sz="2000" dirty="0" smtClean="0">
                <a:latin typeface="Calibri" panose="020F0502020204030204" pitchFamily="34" charset="0"/>
              </a:rPr>
              <a:t>with negative consequences for the department over all.</a:t>
            </a:r>
            <a:br>
              <a:rPr lang="en-US" sz="2000" dirty="0" smtClean="0">
                <a:latin typeface="Calibri" panose="020F0502020204030204" pitchFamily="34" charset="0"/>
              </a:rPr>
            </a:br>
            <a:endParaRPr lang="en-US" sz="2000" i="1" dirty="0" smtClean="0">
              <a:latin typeface="Calibri" panose="020F0502020204030204" pitchFamily="34" charset="0"/>
            </a:endParaRPr>
          </a:p>
          <a:p>
            <a:endParaRPr lang="en-US" sz="2000" dirty="0" smtClean="0">
              <a:latin typeface="Calibri" panose="020F0502020204030204" pitchFamily="34" charset="0"/>
            </a:endParaRPr>
          </a:p>
          <a:p>
            <a:endParaRPr lang="en-US" sz="2000" dirty="0" smtClean="0">
              <a:latin typeface="Calibri" panose="020F0502020204030204" pitchFamily="34" charset="0"/>
            </a:endParaRPr>
          </a:p>
          <a:p>
            <a:endParaRPr lang="en-US" sz="2800" dirty="0" smtClean="0">
              <a:latin typeface="Calibri" panose="020F0502020204030204" pitchFamily="34" charset="0"/>
            </a:endParaRPr>
          </a:p>
          <a:p>
            <a:endParaRPr lang="en-US" sz="2800" dirty="0" smtClean="0">
              <a:latin typeface="Calibri" panose="020F0502020204030204" pitchFamily="34" charset="0"/>
            </a:endParaRPr>
          </a:p>
          <a:p>
            <a:endParaRPr lang="en-US" sz="2800" dirty="0" smtClean="0">
              <a:latin typeface="Calibri" panose="020F0502020204030204" pitchFamily="34" charset="0"/>
            </a:endParaRPr>
          </a:p>
          <a:p>
            <a:endParaRPr lang="en-US" sz="2800" dirty="0" smtClean="0">
              <a:latin typeface="Calibri" panose="020F0502020204030204" pitchFamily="34" charset="0"/>
            </a:endParaRPr>
          </a:p>
          <a:p>
            <a:endParaRPr lang="en-US" sz="2800" dirty="0" smtClean="0">
              <a:latin typeface="Calibri" panose="020F0502020204030204" pitchFamily="34" charset="0"/>
            </a:endParaRPr>
          </a:p>
          <a:p>
            <a:endParaRPr lang="en-US" sz="2800" dirty="0" smtClean="0">
              <a:latin typeface="Calibri" panose="020F0502020204030204" pitchFamily="34" charset="0"/>
            </a:endParaRPr>
          </a:p>
          <a:p>
            <a:endParaRPr lang="en-US" sz="2800" dirty="0" smtClean="0">
              <a:latin typeface="Calibri" panose="020F0502020204030204" pitchFamily="34" charset="0"/>
            </a:endParaRPr>
          </a:p>
          <a:p>
            <a:endParaRPr lang="en-US" sz="2800" dirty="0" smtClean="0">
              <a:latin typeface="Calibri" panose="020F0502020204030204" pitchFamily="34" charset="0"/>
            </a:endParaRPr>
          </a:p>
          <a:p>
            <a:endParaRPr lang="en-US" sz="2800" dirty="0" smtClean="0">
              <a:latin typeface="Calibri" panose="020F0502020204030204" pitchFamily="34" charset="0"/>
            </a:endParaRPr>
          </a:p>
        </p:txBody>
      </p:sp>
      <p:pic>
        <p:nvPicPr>
          <p:cNvPr id="4" name="Picture 3" descr="busy1.png"/>
          <p:cNvPicPr>
            <a:picLocks noChangeAspect="1"/>
          </p:cNvPicPr>
          <p:nvPr/>
        </p:nvPicPr>
        <p:blipFill>
          <a:blip r:embed="rId3" cstate="print"/>
          <a:stretch>
            <a:fillRect/>
          </a:stretch>
        </p:blipFill>
        <p:spPr>
          <a:xfrm>
            <a:off x="2534195" y="2795456"/>
            <a:ext cx="6139543" cy="3453493"/>
          </a:xfrm>
          <a:prstGeom prst="rect">
            <a:avLst/>
          </a:prstGeom>
        </p:spPr>
      </p:pic>
      <p:sp>
        <p:nvSpPr>
          <p:cNvPr id="5" name="TextBox 4"/>
          <p:cNvSpPr txBox="1"/>
          <p:nvPr/>
        </p:nvSpPr>
        <p:spPr>
          <a:xfrm>
            <a:off x="809896" y="3566166"/>
            <a:ext cx="2599510" cy="1754326"/>
          </a:xfrm>
          <a:prstGeom prst="rect">
            <a:avLst/>
          </a:prstGeom>
          <a:solidFill>
            <a:schemeClr val="bg1"/>
          </a:solidFill>
        </p:spPr>
        <p:txBody>
          <a:bodyPr wrap="square" rtlCol="0">
            <a:spAutoFit/>
          </a:bodyPr>
          <a:lstStyle/>
          <a:p>
            <a:r>
              <a:rPr lang="en-US" dirty="0" smtClean="0">
                <a:latin typeface="Calibri" pitchFamily="34" charset="0"/>
              </a:rPr>
              <a:t>This graphic </a:t>
            </a:r>
            <a:r>
              <a:rPr lang="en-US" dirty="0" smtClean="0">
                <a:latin typeface="Calibri" pitchFamily="34" charset="0"/>
              </a:rPr>
              <a:t>shows </a:t>
            </a:r>
            <a:r>
              <a:rPr lang="en-US" dirty="0" smtClean="0">
                <a:latin typeface="Calibri" pitchFamily="34" charset="0"/>
              </a:rPr>
              <a:t>that both male and female faculty with children have busy schedules, and may benefit from flexible department cultures.</a:t>
            </a:r>
            <a:endParaRPr lang="en-US" dirty="0">
              <a:latin typeface="Calibri" pitchFamily="34" charset="0"/>
            </a:endParaRPr>
          </a:p>
        </p:txBody>
      </p:sp>
      <p:sp>
        <p:nvSpPr>
          <p:cNvPr id="6" name="TextBox 5"/>
          <p:cNvSpPr txBox="1"/>
          <p:nvPr/>
        </p:nvSpPr>
        <p:spPr>
          <a:xfrm>
            <a:off x="561705" y="6270170"/>
            <a:ext cx="8334103" cy="738664"/>
          </a:xfrm>
          <a:prstGeom prst="rect">
            <a:avLst/>
          </a:prstGeom>
          <a:noFill/>
        </p:spPr>
        <p:txBody>
          <a:bodyPr wrap="square" rtlCol="0">
            <a:spAutoFit/>
          </a:bodyPr>
          <a:lstStyle/>
          <a:p>
            <a:r>
              <a:rPr lang="en-US" sz="1200" i="1" dirty="0" smtClean="0">
                <a:latin typeface="Calibri" panose="020F0502020204030204" pitchFamily="34" charset="0"/>
              </a:rPr>
              <a:t>Find this study:  </a:t>
            </a:r>
            <a:r>
              <a:rPr lang="en-US" sz="1200" i="1" dirty="0" smtClean="0">
                <a:latin typeface="Calibri" panose="020F0502020204030204" pitchFamily="34" charset="0"/>
                <a:hlinkClick r:id="rId4"/>
              </a:rPr>
              <a:t>http://www.pnas.org/content/109/41/16474.full</a:t>
            </a:r>
            <a:endParaRPr lang="en-US" sz="1200" i="1" dirty="0" smtClean="0">
              <a:latin typeface="Calibri" pitchFamily="34" charset="0"/>
            </a:endParaRPr>
          </a:p>
          <a:p>
            <a:r>
              <a:rPr lang="en-US" sz="1200" i="1" dirty="0" smtClean="0">
                <a:latin typeface="Calibri" pitchFamily="34" charset="0"/>
              </a:rPr>
              <a:t>Graphics </a:t>
            </a:r>
            <a:r>
              <a:rPr lang="en-US" sz="1200" i="1" dirty="0" smtClean="0">
                <a:latin typeface="Calibri" pitchFamily="34" charset="0"/>
              </a:rPr>
              <a:t>from: </a:t>
            </a:r>
            <a:r>
              <a:rPr lang="en-US" sz="1200" i="1" dirty="0" smtClean="0">
                <a:latin typeface="Calibri" pitchFamily="34" charset="0"/>
                <a:hlinkClick r:id="rId5"/>
              </a:rPr>
              <a:t>http://www.toolsforchangeinstem.org/best-practices-for-family-friendly-policies/</a:t>
            </a:r>
            <a:endParaRPr lang="en-US" sz="1200" i="1" dirty="0" smtClean="0">
              <a:latin typeface="Calibri" pitchFamily="34" charset="0"/>
            </a:endParaRPr>
          </a:p>
          <a:p>
            <a:endParaRPr lang="en-US" dirty="0"/>
          </a:p>
        </p:txBody>
      </p:sp>
      <p:sp>
        <p:nvSpPr>
          <p:cNvPr id="7" name="Slide Number Placeholder 6"/>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17</a:t>
            </a:fld>
            <a:endParaRPr lang="en-US" dirty="0"/>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Approaches to Countering Bias</a:t>
            </a:r>
            <a:endParaRPr lang="en-US" sz="2000" b="1" dirty="0">
              <a:latin typeface="Calibri" pitchFamily="34" charset="0"/>
            </a:endParaRPr>
          </a:p>
        </p:txBody>
      </p:sp>
      <p:sp>
        <p:nvSpPr>
          <p:cNvPr id="3" name="TextBox 2"/>
          <p:cNvSpPr txBox="1"/>
          <p:nvPr/>
        </p:nvSpPr>
        <p:spPr>
          <a:xfrm>
            <a:off x="267636" y="1060440"/>
            <a:ext cx="8575918" cy="4739759"/>
          </a:xfrm>
          <a:prstGeom prst="rect">
            <a:avLst/>
          </a:prstGeom>
          <a:noFill/>
        </p:spPr>
        <p:txBody>
          <a:bodyPr wrap="square" rtlCol="0">
            <a:spAutoFit/>
          </a:bodyPr>
          <a:lstStyle/>
          <a:p>
            <a:r>
              <a:rPr lang="en-US" sz="2200" b="1" dirty="0" smtClean="0">
                <a:solidFill>
                  <a:schemeClr val="accent2">
                    <a:lumMod val="75000"/>
                  </a:schemeClr>
                </a:solidFill>
                <a:latin typeface="Calibri" pitchFamily="34" charset="0"/>
              </a:rPr>
              <a:t>Research evidence suggests that successful approaches include:</a:t>
            </a:r>
          </a:p>
          <a:p>
            <a:endParaRPr lang="en-US" sz="2000" dirty="0" smtClean="0">
              <a:latin typeface="Garamond" pitchFamily="18" charset="0"/>
            </a:endParaRPr>
          </a:p>
          <a:p>
            <a:pPr lvl="1">
              <a:buClr>
                <a:schemeClr val="accent1">
                  <a:lumMod val="50000"/>
                </a:schemeClr>
              </a:buClr>
              <a:buFont typeface="Arial" pitchFamily="34" charset="0"/>
              <a:buChar char="•"/>
            </a:pPr>
            <a:r>
              <a:rPr lang="en-US" sz="2000" dirty="0" smtClean="0">
                <a:latin typeface="Garamond" pitchFamily="18" charset="0"/>
              </a:rPr>
              <a:t> </a:t>
            </a:r>
            <a:r>
              <a:rPr lang="en-US" sz="2000" b="1" dirty="0" smtClean="0">
                <a:latin typeface="Calibri" pitchFamily="34" charset="0"/>
              </a:rPr>
              <a:t>Counter-stereotypes </a:t>
            </a:r>
            <a:r>
              <a:rPr lang="en-US" sz="2000" dirty="0" smtClean="0">
                <a:latin typeface="Calibri" pitchFamily="34" charset="0"/>
              </a:rPr>
              <a:t>– Efforts that focus on developing </a:t>
            </a:r>
            <a:r>
              <a:rPr lang="en-US" sz="2000" b="1" u="sng" dirty="0" smtClean="0">
                <a:latin typeface="Calibri" pitchFamily="34" charset="0"/>
              </a:rPr>
              <a:t>new associations </a:t>
            </a:r>
            <a:r>
              <a:rPr lang="en-US" sz="2000" dirty="0" smtClean="0">
                <a:latin typeface="Calibri" pitchFamily="34" charset="0"/>
              </a:rPr>
              <a:t>that contrast with the associations already held, through visual or verbal clues.  Exposure to people who are identified as counter-stereotypic individuals, such as male nurses, elderly athletes, or female scientists, can help build these new associations and combat bias.</a:t>
            </a:r>
          </a:p>
          <a:p>
            <a:pPr lvl="1">
              <a:buClr>
                <a:schemeClr val="accent1">
                  <a:lumMod val="50000"/>
                </a:schemeClr>
              </a:buClr>
              <a:buFont typeface="Arial" pitchFamily="34" charset="0"/>
              <a:buChar char="•"/>
            </a:pPr>
            <a:endParaRPr lang="en-US" sz="2000" dirty="0" smtClean="0">
              <a:latin typeface="Calibri" pitchFamily="34" charset="0"/>
            </a:endParaRPr>
          </a:p>
          <a:p>
            <a:pPr lvl="1">
              <a:buClr>
                <a:schemeClr val="accent1">
                  <a:lumMod val="50000"/>
                </a:schemeClr>
              </a:buClr>
              <a:buFont typeface="Arial" pitchFamily="34" charset="0"/>
              <a:buChar char="•"/>
            </a:pPr>
            <a:r>
              <a:rPr lang="en-US" sz="2000" dirty="0" smtClean="0">
                <a:latin typeface="Calibri" pitchFamily="34" charset="0"/>
              </a:rPr>
              <a:t> </a:t>
            </a:r>
            <a:r>
              <a:rPr lang="en-US" sz="2000" b="1" dirty="0" smtClean="0">
                <a:latin typeface="Calibri" pitchFamily="34" charset="0"/>
              </a:rPr>
              <a:t>Sense of accountability </a:t>
            </a:r>
            <a:r>
              <a:rPr lang="en-US" sz="2000" dirty="0" smtClean="0">
                <a:latin typeface="Calibri" pitchFamily="34" charset="0"/>
              </a:rPr>
              <a:t>– The implicit or explicit expectation that one may be called on to justify one’s beliefs, feelings or actions to others can decrease the influence of bias.</a:t>
            </a:r>
          </a:p>
          <a:p>
            <a:pPr lvl="1">
              <a:buClr>
                <a:schemeClr val="accent1">
                  <a:lumMod val="50000"/>
                </a:schemeClr>
              </a:buClr>
              <a:buFont typeface="Arial" pitchFamily="34" charset="0"/>
              <a:buChar char="•"/>
            </a:pPr>
            <a:endParaRPr lang="en-US" sz="2000" dirty="0" smtClean="0">
              <a:latin typeface="Calibri" pitchFamily="34" charset="0"/>
            </a:endParaRPr>
          </a:p>
          <a:p>
            <a:pPr lvl="1">
              <a:buClr>
                <a:schemeClr val="accent1">
                  <a:lumMod val="50000"/>
                </a:schemeClr>
              </a:buClr>
              <a:buFont typeface="Arial" pitchFamily="34" charset="0"/>
              <a:buChar char="•"/>
            </a:pPr>
            <a:r>
              <a:rPr lang="en-US" sz="2000" dirty="0" smtClean="0">
                <a:latin typeface="Calibri" pitchFamily="34" charset="0"/>
              </a:rPr>
              <a:t> </a:t>
            </a:r>
            <a:r>
              <a:rPr lang="en-US" sz="2000" b="1" dirty="0" smtClean="0">
                <a:latin typeface="Calibri" pitchFamily="34" charset="0"/>
              </a:rPr>
              <a:t>Taking the perspective of others </a:t>
            </a:r>
            <a:r>
              <a:rPr lang="en-US" sz="2000" dirty="0" smtClean="0">
                <a:latin typeface="Calibri" pitchFamily="34" charset="0"/>
              </a:rPr>
              <a:t>–</a:t>
            </a:r>
            <a:r>
              <a:rPr lang="en-US" sz="2000" b="1" dirty="0" smtClean="0">
                <a:latin typeface="Calibri" pitchFamily="34" charset="0"/>
              </a:rPr>
              <a:t> </a:t>
            </a:r>
            <a:r>
              <a:rPr lang="en-US" sz="2000" dirty="0" smtClean="0">
                <a:latin typeface="Calibri" pitchFamily="34" charset="0"/>
              </a:rPr>
              <a:t>Considering contrasting viewpoints and </a:t>
            </a:r>
            <a:r>
              <a:rPr lang="en-US" sz="2000" b="1" u="sng" dirty="0" smtClean="0">
                <a:latin typeface="Calibri" pitchFamily="34" charset="0"/>
              </a:rPr>
              <a:t>recognizing multiple perspectives </a:t>
            </a:r>
            <a:r>
              <a:rPr lang="en-US" sz="2000" dirty="0" smtClean="0">
                <a:latin typeface="Calibri" pitchFamily="34" charset="0"/>
              </a:rPr>
              <a:t>can reduce automatic biases.</a:t>
            </a:r>
          </a:p>
          <a:p>
            <a:pPr>
              <a:buClr>
                <a:schemeClr val="accent1"/>
              </a:buClr>
              <a:buFont typeface="Arial" pitchFamily="34" charset="0"/>
              <a:buChar char="•"/>
            </a:pPr>
            <a:endParaRPr lang="en-US" sz="2000" b="1" dirty="0" smtClean="0">
              <a:latin typeface="Garamond" pitchFamily="18" charset="0"/>
            </a:endParaRPr>
          </a:p>
        </p:txBody>
      </p:sp>
      <p:sp>
        <p:nvSpPr>
          <p:cNvPr id="4" name="Slide Number Placeholder 3"/>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18</a:t>
            </a:fld>
            <a:endParaRPr lang="en-US"/>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Calibri" pitchFamily="34" charset="0"/>
              </a:rPr>
              <a:t>Roles and Responsibilities of </a:t>
            </a:r>
            <a:br>
              <a:rPr lang="en-US" sz="3200" b="1" dirty="0" smtClean="0">
                <a:latin typeface="Calibri" pitchFamily="34" charset="0"/>
              </a:rPr>
            </a:br>
            <a:r>
              <a:rPr lang="en-US" sz="3200" b="1" dirty="0" smtClean="0">
                <a:latin typeface="Calibri" pitchFamily="34" charset="0"/>
              </a:rPr>
              <a:t>Search Committee Members</a:t>
            </a:r>
            <a:endParaRPr lang="en-US" sz="3200" b="1" dirty="0">
              <a:latin typeface="Calibri" pitchFamily="34" charset="0"/>
            </a:endParaRPr>
          </a:p>
        </p:txBody>
      </p:sp>
      <p:sp>
        <p:nvSpPr>
          <p:cNvPr id="3" name="TextBox 2"/>
          <p:cNvSpPr txBox="1"/>
          <p:nvPr/>
        </p:nvSpPr>
        <p:spPr>
          <a:xfrm>
            <a:off x="267636" y="1178007"/>
            <a:ext cx="8575918" cy="4678204"/>
          </a:xfrm>
          <a:prstGeom prst="rect">
            <a:avLst/>
          </a:prstGeom>
          <a:noFill/>
        </p:spPr>
        <p:txBody>
          <a:bodyPr wrap="square" rtlCol="0">
            <a:spAutoFit/>
          </a:bodyPr>
          <a:lstStyle/>
          <a:p>
            <a:pPr>
              <a:buClr>
                <a:schemeClr val="accent1"/>
              </a:buClr>
            </a:pPr>
            <a:r>
              <a:rPr lang="en-US" sz="2200" b="1" dirty="0" smtClean="0">
                <a:solidFill>
                  <a:schemeClr val="accent2">
                    <a:lumMod val="75000"/>
                  </a:schemeClr>
                </a:solidFill>
                <a:latin typeface="Calibri" pitchFamily="34" charset="0"/>
              </a:rPr>
              <a:t>All committee members have some unconscious bias.</a:t>
            </a:r>
          </a:p>
          <a:p>
            <a:pPr lvl="1">
              <a:buClr>
                <a:schemeClr val="accent1">
                  <a:lumMod val="50000"/>
                </a:schemeClr>
              </a:buClr>
              <a:buFont typeface="Arial" pitchFamily="34" charset="0"/>
              <a:buChar char="•"/>
            </a:pPr>
            <a:r>
              <a:rPr lang="en-US" sz="2000" b="1" dirty="0" smtClean="0">
                <a:latin typeface="Calibri" pitchFamily="34" charset="0"/>
              </a:rPr>
              <a:t> </a:t>
            </a:r>
            <a:r>
              <a:rPr lang="en-US" sz="2000" dirty="0" smtClean="0">
                <a:latin typeface="Calibri" pitchFamily="34" charset="0"/>
              </a:rPr>
              <a:t>A properly functioning committee will help its members recognize and face that bias.</a:t>
            </a:r>
          </a:p>
          <a:p>
            <a:pPr lvl="2">
              <a:buClr>
                <a:schemeClr val="accent1"/>
              </a:buClr>
              <a:buFont typeface="Arial" pitchFamily="34" charset="0"/>
              <a:buChar char="•"/>
            </a:pPr>
            <a:r>
              <a:rPr lang="en-US" sz="2000" dirty="0" smtClean="0">
                <a:latin typeface="Calibri" pitchFamily="34" charset="0"/>
              </a:rPr>
              <a:t> Addressing biases should be done in a </a:t>
            </a:r>
            <a:r>
              <a:rPr lang="en-US" sz="2000" b="1" u="sng" dirty="0" smtClean="0">
                <a:latin typeface="Calibri" pitchFamily="34" charset="0"/>
              </a:rPr>
              <a:t>collegial and productive </a:t>
            </a:r>
            <a:r>
              <a:rPr lang="en-US" sz="2000" dirty="0" smtClean="0">
                <a:latin typeface="Calibri" pitchFamily="34" charset="0"/>
              </a:rPr>
              <a:t>manner, helping to check each other’s blind spots.</a:t>
            </a:r>
          </a:p>
          <a:p>
            <a:pPr lvl="2">
              <a:buClr>
                <a:schemeClr val="accent2">
                  <a:lumMod val="60000"/>
                  <a:lumOff val="40000"/>
                </a:schemeClr>
              </a:buClr>
              <a:buFont typeface="Arial" pitchFamily="34" charset="0"/>
              <a:buChar char="•"/>
            </a:pPr>
            <a:endParaRPr lang="en-US" sz="1600" dirty="0" smtClean="0">
              <a:latin typeface="Calibri" pitchFamily="34" charset="0"/>
            </a:endParaRPr>
          </a:p>
          <a:p>
            <a:pPr>
              <a:buClr>
                <a:schemeClr val="accent1"/>
              </a:buClr>
            </a:pPr>
            <a:r>
              <a:rPr lang="en-US" sz="2000" dirty="0" smtClean="0">
                <a:latin typeface="Calibri" pitchFamily="34" charset="0"/>
              </a:rPr>
              <a:t>It is the right and responsibility of a committee member to address an issue if one feels the issue is inappropriately affecting the review process. </a:t>
            </a:r>
          </a:p>
          <a:p>
            <a:pPr>
              <a:buClr>
                <a:schemeClr val="accent1"/>
              </a:buClr>
            </a:pPr>
            <a:endParaRPr lang="en-US" sz="1600" dirty="0" smtClean="0">
              <a:latin typeface="Calibri" pitchFamily="34" charset="0"/>
            </a:endParaRPr>
          </a:p>
          <a:p>
            <a:pPr>
              <a:buClr>
                <a:schemeClr val="accent1"/>
              </a:buClr>
            </a:pPr>
            <a:r>
              <a:rPr lang="en-US" sz="2200" b="1" dirty="0" smtClean="0">
                <a:solidFill>
                  <a:schemeClr val="accent2">
                    <a:lumMod val="75000"/>
                  </a:schemeClr>
                </a:solidFill>
                <a:latin typeface="Calibri" pitchFamily="34" charset="0"/>
              </a:rPr>
              <a:t>To start a dialogue about unconscious bias, consider some of these phrases:</a:t>
            </a:r>
          </a:p>
          <a:p>
            <a:pPr lvl="1">
              <a:buClr>
                <a:schemeClr val="accent1"/>
              </a:buClr>
            </a:pPr>
            <a:r>
              <a:rPr lang="en-US" sz="2000" dirty="0" smtClean="0">
                <a:latin typeface="Calibri" pitchFamily="34" charset="0"/>
              </a:rPr>
              <a:t>“Does anyone else share my concern?”</a:t>
            </a:r>
          </a:p>
          <a:p>
            <a:pPr lvl="1">
              <a:buClr>
                <a:schemeClr val="accent1"/>
              </a:buClr>
            </a:pPr>
            <a:r>
              <a:rPr lang="en-US" sz="2000" dirty="0" smtClean="0">
                <a:latin typeface="Calibri" pitchFamily="34" charset="0"/>
              </a:rPr>
              <a:t>“Can we discuss/consider...?”</a:t>
            </a:r>
          </a:p>
          <a:p>
            <a:pPr lvl="1">
              <a:buClr>
                <a:schemeClr val="accent1"/>
              </a:buClr>
            </a:pPr>
            <a:r>
              <a:rPr lang="en-US" sz="2000" dirty="0" smtClean="0">
                <a:latin typeface="Calibri" pitchFamily="34" charset="0"/>
              </a:rPr>
              <a:t>“Can you tell me again why you rated this candidate so low?”</a:t>
            </a:r>
          </a:p>
          <a:p>
            <a:pPr lvl="1">
              <a:buClr>
                <a:schemeClr val="accent1"/>
              </a:buClr>
            </a:pPr>
            <a:r>
              <a:rPr lang="en-US" sz="2000" dirty="0" smtClean="0">
                <a:latin typeface="Calibri" pitchFamily="34" charset="0"/>
              </a:rPr>
              <a:t>“My understanding is...”</a:t>
            </a:r>
          </a:p>
        </p:txBody>
      </p:sp>
      <p:sp>
        <p:nvSpPr>
          <p:cNvPr id="4" name="Slide Number Placeholder 3"/>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19</a:t>
            </a:fld>
            <a:endParaRPr lang="en-US"/>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Hiring a Diverse Faculty</a:t>
            </a:r>
            <a:endParaRPr lang="en-US" sz="2000" dirty="0">
              <a:latin typeface="Calibri" pitchFamily="34" charset="0"/>
            </a:endParaRPr>
          </a:p>
        </p:txBody>
      </p:sp>
      <p:sp>
        <p:nvSpPr>
          <p:cNvPr id="3" name="TextBox 2"/>
          <p:cNvSpPr txBox="1"/>
          <p:nvPr/>
        </p:nvSpPr>
        <p:spPr>
          <a:xfrm>
            <a:off x="267636" y="955936"/>
            <a:ext cx="8575918" cy="3046988"/>
          </a:xfrm>
          <a:prstGeom prst="rect">
            <a:avLst/>
          </a:prstGeom>
          <a:noFill/>
        </p:spPr>
        <p:txBody>
          <a:bodyPr wrap="square" rtlCol="0">
            <a:spAutoFit/>
          </a:bodyPr>
          <a:lstStyle/>
          <a:p>
            <a:r>
              <a:rPr lang="en-US" sz="2400" dirty="0" smtClean="0">
                <a:latin typeface="Calibri" pitchFamily="34" charset="0"/>
              </a:rPr>
              <a:t>What is a “diverse” faculty</a:t>
            </a:r>
            <a:r>
              <a:rPr lang="en-US" sz="2400" dirty="0" smtClean="0">
                <a:latin typeface="Calibri" pitchFamily="34" charset="0"/>
              </a:rPr>
              <a:t>?</a:t>
            </a:r>
          </a:p>
          <a:p>
            <a:endParaRPr lang="en-US" sz="1200" dirty="0" smtClean="0">
              <a:latin typeface="Calibri" pitchFamily="34" charset="0"/>
            </a:endParaRPr>
          </a:p>
          <a:p>
            <a:pPr lvl="1">
              <a:buClr>
                <a:schemeClr val="accent1">
                  <a:lumMod val="50000"/>
                </a:schemeClr>
              </a:buClr>
              <a:buFont typeface="Arial" pitchFamily="34" charset="0"/>
              <a:buChar char="•"/>
            </a:pPr>
            <a:r>
              <a:rPr lang="en-US" sz="2400" dirty="0" smtClean="0">
                <a:latin typeface="Calibri" pitchFamily="34" charset="0"/>
              </a:rPr>
              <a:t> Diversity </a:t>
            </a:r>
            <a:r>
              <a:rPr lang="en-US" sz="2400" dirty="0" smtClean="0">
                <a:latin typeface="Calibri" pitchFamily="34" charset="0"/>
              </a:rPr>
              <a:t>is </a:t>
            </a:r>
            <a:r>
              <a:rPr lang="en-US" sz="2400" b="1" u="sng" dirty="0" smtClean="0">
                <a:latin typeface="Calibri" pitchFamily="34" charset="0"/>
              </a:rPr>
              <a:t>more than just visual differences</a:t>
            </a:r>
            <a:r>
              <a:rPr lang="en-US" sz="2400" dirty="0" smtClean="0">
                <a:latin typeface="Calibri" pitchFamily="34" charset="0"/>
              </a:rPr>
              <a:t>.</a:t>
            </a:r>
          </a:p>
          <a:p>
            <a:pPr lvl="1">
              <a:buClr>
                <a:schemeClr val="accent1">
                  <a:lumMod val="50000"/>
                </a:schemeClr>
              </a:buClr>
              <a:buFont typeface="Arial" pitchFamily="34" charset="0"/>
              <a:buChar char="•"/>
            </a:pPr>
            <a:endParaRPr lang="en-US" sz="1200" dirty="0" smtClean="0">
              <a:latin typeface="Calibri" pitchFamily="34" charset="0"/>
            </a:endParaRPr>
          </a:p>
          <a:p>
            <a:pPr lvl="1">
              <a:buClr>
                <a:schemeClr val="accent1">
                  <a:lumMod val="50000"/>
                </a:schemeClr>
              </a:buClr>
              <a:buFont typeface="Arial" pitchFamily="34" charset="0"/>
              <a:buChar char="•"/>
            </a:pPr>
            <a:r>
              <a:rPr lang="en-US" sz="2400" dirty="0" smtClean="0">
                <a:latin typeface="Calibri" pitchFamily="34" charset="0"/>
              </a:rPr>
              <a:t> It includes race, ethnicity, age, sexual orientation, place of origin and/or residence, </a:t>
            </a:r>
            <a:r>
              <a:rPr lang="en-US" sz="2400" dirty="0" smtClean="0">
                <a:latin typeface="Calibri" pitchFamily="34" charset="0"/>
              </a:rPr>
              <a:t>but also </a:t>
            </a:r>
            <a:r>
              <a:rPr lang="en-US" sz="2400" dirty="0" smtClean="0">
                <a:latin typeface="Calibri" pitchFamily="34" charset="0"/>
              </a:rPr>
              <a:t>variations in ideas, methods, and opinions.</a:t>
            </a:r>
          </a:p>
          <a:p>
            <a:endParaRPr lang="en-US" sz="2400" dirty="0" smtClean="0">
              <a:latin typeface="Calibri" pitchFamily="34" charset="0"/>
            </a:endParaRPr>
          </a:p>
          <a:p>
            <a:endParaRPr lang="en-US" sz="2400" dirty="0" smtClean="0"/>
          </a:p>
        </p:txBody>
      </p:sp>
      <p:sp>
        <p:nvSpPr>
          <p:cNvPr id="6" name="Slide Number Placeholder 5"/>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2</a:t>
            </a:fld>
            <a:endParaRPr lang="en-US"/>
          </a:p>
        </p:txBody>
      </p:sp>
      <p:pic>
        <p:nvPicPr>
          <p:cNvPr id="11" name="Picture 10" descr="DEI10.jpg"/>
          <p:cNvPicPr>
            <a:picLocks noChangeAspect="1"/>
          </p:cNvPicPr>
          <p:nvPr/>
        </p:nvPicPr>
        <p:blipFill>
          <a:blip r:embed="rId3" cstate="print"/>
          <a:stretch>
            <a:fillRect/>
          </a:stretch>
        </p:blipFill>
        <p:spPr>
          <a:xfrm>
            <a:off x="1131025" y="3678286"/>
            <a:ext cx="6934200" cy="1905000"/>
          </a:xfrm>
          <a:prstGeom prst="rect">
            <a:avLst/>
          </a:prstGeom>
        </p:spPr>
      </p:pic>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Developing Guidelines</a:t>
            </a:r>
            <a:endParaRPr lang="en-US" sz="3600" b="1" dirty="0">
              <a:latin typeface="Calibri" pitchFamily="34" charset="0"/>
            </a:endParaRPr>
          </a:p>
        </p:txBody>
      </p:sp>
      <p:sp>
        <p:nvSpPr>
          <p:cNvPr id="3" name="TextBox 2"/>
          <p:cNvSpPr txBox="1"/>
          <p:nvPr/>
        </p:nvSpPr>
        <p:spPr>
          <a:xfrm>
            <a:off x="267636" y="1060440"/>
            <a:ext cx="8575918" cy="3970318"/>
          </a:xfrm>
          <a:prstGeom prst="rect">
            <a:avLst/>
          </a:prstGeom>
          <a:noFill/>
        </p:spPr>
        <p:txBody>
          <a:bodyPr wrap="square" rtlCol="0">
            <a:spAutoFit/>
          </a:bodyPr>
          <a:lstStyle/>
          <a:p>
            <a:pPr>
              <a:buClr>
                <a:schemeClr val="accent1"/>
              </a:buClr>
            </a:pPr>
            <a:r>
              <a:rPr lang="en-US" sz="2200" b="1" dirty="0" smtClean="0">
                <a:solidFill>
                  <a:schemeClr val="accent2">
                    <a:lumMod val="75000"/>
                  </a:schemeClr>
                </a:solidFill>
                <a:latin typeface="Calibri" pitchFamily="34" charset="0"/>
              </a:rPr>
              <a:t>Committee members should develop a trusting and cooperative environment to work in during the review process.</a:t>
            </a:r>
          </a:p>
          <a:p>
            <a:pPr lvl="1">
              <a:buClr>
                <a:schemeClr val="accent1">
                  <a:lumMod val="50000"/>
                </a:schemeClr>
              </a:buClr>
              <a:buFont typeface="Arial" pitchFamily="34" charset="0"/>
              <a:buChar char="•"/>
            </a:pPr>
            <a:r>
              <a:rPr lang="en-US" sz="2200" b="1" dirty="0" smtClean="0">
                <a:latin typeface="Calibri" pitchFamily="34" charset="0"/>
              </a:rPr>
              <a:t> </a:t>
            </a:r>
            <a:r>
              <a:rPr lang="en-US" sz="2000" dirty="0" smtClean="0">
                <a:latin typeface="Calibri" pitchFamily="34" charset="0"/>
              </a:rPr>
              <a:t>The committee Chair plays an important role in setting and maintaining this climate.</a:t>
            </a:r>
          </a:p>
          <a:p>
            <a:pPr>
              <a:buClr>
                <a:schemeClr val="accent1"/>
              </a:buClr>
            </a:pPr>
            <a:endParaRPr lang="en-US" sz="2200" dirty="0" smtClean="0">
              <a:latin typeface="Calibri" pitchFamily="34" charset="0"/>
            </a:endParaRPr>
          </a:p>
          <a:p>
            <a:pPr>
              <a:buClr>
                <a:schemeClr val="accent1"/>
              </a:buClr>
            </a:pPr>
            <a:r>
              <a:rPr lang="en-US" sz="2200" b="1" dirty="0" smtClean="0">
                <a:solidFill>
                  <a:schemeClr val="accent2">
                    <a:lumMod val="75000"/>
                  </a:schemeClr>
                </a:solidFill>
                <a:latin typeface="Calibri" pitchFamily="34" charset="0"/>
              </a:rPr>
              <a:t>Best Practice: Develop Guidelines</a:t>
            </a:r>
            <a:endParaRPr lang="en-US" sz="2200" dirty="0" smtClean="0">
              <a:solidFill>
                <a:schemeClr val="accent2">
                  <a:lumMod val="75000"/>
                </a:schemeClr>
              </a:solidFill>
              <a:latin typeface="Calibri" pitchFamily="34" charset="0"/>
            </a:endParaRPr>
          </a:p>
          <a:p>
            <a:pPr lvl="1">
              <a:buClr>
                <a:schemeClr val="accent1">
                  <a:lumMod val="50000"/>
                </a:schemeClr>
              </a:buClr>
              <a:buFont typeface="Arial" pitchFamily="34" charset="0"/>
              <a:buChar char="•"/>
            </a:pPr>
            <a:r>
              <a:rPr lang="en-US" sz="2200" dirty="0" smtClean="0">
                <a:latin typeface="Calibri" pitchFamily="34" charset="0"/>
              </a:rPr>
              <a:t> </a:t>
            </a:r>
            <a:r>
              <a:rPr lang="en-US" sz="2000" dirty="0" smtClean="0">
                <a:latin typeface="Calibri" pitchFamily="34" charset="0"/>
              </a:rPr>
              <a:t>As a committee, </a:t>
            </a:r>
            <a:r>
              <a:rPr lang="en-US" sz="2000" b="1" u="sng" dirty="0" smtClean="0">
                <a:latin typeface="Calibri" pitchFamily="34" charset="0"/>
              </a:rPr>
              <a:t>develop ground rules </a:t>
            </a:r>
            <a:r>
              <a:rPr lang="en-US" sz="2000" dirty="0" smtClean="0">
                <a:latin typeface="Calibri" pitchFamily="34" charset="0"/>
              </a:rPr>
              <a:t>for the expectations and responsibilities of members.</a:t>
            </a:r>
          </a:p>
          <a:p>
            <a:pPr lvl="2">
              <a:buClr>
                <a:schemeClr val="accent1"/>
              </a:buClr>
              <a:buFont typeface="Arial" pitchFamily="34" charset="0"/>
              <a:buChar char="•"/>
            </a:pPr>
            <a:r>
              <a:rPr lang="en-US" sz="2000" dirty="0" smtClean="0">
                <a:latin typeface="Calibri" pitchFamily="34" charset="0"/>
              </a:rPr>
              <a:t> Include guidelines on how to raise contentious issues and handle disagreements.</a:t>
            </a:r>
          </a:p>
          <a:p>
            <a:pPr lvl="2">
              <a:buClr>
                <a:schemeClr val="accent1"/>
              </a:buClr>
              <a:buFont typeface="Arial" pitchFamily="34" charset="0"/>
              <a:buChar char="•"/>
            </a:pPr>
            <a:r>
              <a:rPr lang="en-US" sz="2000" dirty="0" smtClean="0">
                <a:latin typeface="Calibri" pitchFamily="34" charset="0"/>
              </a:rPr>
              <a:t> Use guidelines to address issues professionally and productively when a committee member senses unconscious bias.</a:t>
            </a:r>
          </a:p>
        </p:txBody>
      </p:sp>
      <p:sp>
        <p:nvSpPr>
          <p:cNvPr id="4" name="Slide Number Placeholder 3"/>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20</a:t>
            </a:fld>
            <a:endParaRPr lang="en-US"/>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Discussing the Candidate</a:t>
            </a:r>
            <a:endParaRPr lang="en-US" sz="3600" b="1" dirty="0">
              <a:latin typeface="Calibri" pitchFamily="34" charset="0"/>
            </a:endParaRPr>
          </a:p>
        </p:txBody>
      </p:sp>
      <p:sp>
        <p:nvSpPr>
          <p:cNvPr id="3" name="TextBox 2"/>
          <p:cNvSpPr txBox="1"/>
          <p:nvPr/>
        </p:nvSpPr>
        <p:spPr>
          <a:xfrm>
            <a:off x="267636" y="1060440"/>
            <a:ext cx="8575918" cy="3293209"/>
          </a:xfrm>
          <a:prstGeom prst="rect">
            <a:avLst/>
          </a:prstGeom>
          <a:noFill/>
        </p:spPr>
        <p:txBody>
          <a:bodyPr wrap="square" rtlCol="0">
            <a:spAutoFit/>
          </a:bodyPr>
          <a:lstStyle/>
          <a:p>
            <a:pPr>
              <a:buClr>
                <a:schemeClr val="accent1"/>
              </a:buClr>
            </a:pPr>
            <a:r>
              <a:rPr lang="en-US" sz="2200" b="1" dirty="0" smtClean="0">
                <a:solidFill>
                  <a:schemeClr val="accent2">
                    <a:lumMod val="75000"/>
                  </a:schemeClr>
                </a:solidFill>
                <a:latin typeface="Calibri" pitchFamily="34" charset="0"/>
              </a:rPr>
              <a:t>Keep deliberations about candidates skills-based rather than </a:t>
            </a:r>
            <a:br>
              <a:rPr lang="en-US" sz="2200" b="1" dirty="0" smtClean="0">
                <a:solidFill>
                  <a:schemeClr val="accent2">
                    <a:lumMod val="75000"/>
                  </a:schemeClr>
                </a:solidFill>
                <a:latin typeface="Calibri" pitchFamily="34" charset="0"/>
              </a:rPr>
            </a:br>
            <a:r>
              <a:rPr lang="en-US" sz="2200" b="1" dirty="0" smtClean="0">
                <a:solidFill>
                  <a:schemeClr val="accent2">
                    <a:lumMod val="75000"/>
                  </a:schemeClr>
                </a:solidFill>
                <a:latin typeface="Calibri" pitchFamily="34" charset="0"/>
              </a:rPr>
              <a:t>feeling-based</a:t>
            </a:r>
            <a:r>
              <a:rPr lang="en-US" sz="2200" b="1" dirty="0" smtClean="0">
                <a:solidFill>
                  <a:schemeClr val="accent2">
                    <a:lumMod val="75000"/>
                  </a:schemeClr>
                </a:solidFill>
                <a:latin typeface="Calibri" pitchFamily="34" charset="0"/>
              </a:rPr>
              <a:t>.</a:t>
            </a:r>
          </a:p>
          <a:p>
            <a:pPr>
              <a:buClr>
                <a:schemeClr val="accent1"/>
              </a:buClr>
            </a:pPr>
            <a:endParaRPr lang="en-US" sz="2200" b="1" dirty="0" smtClean="0">
              <a:solidFill>
                <a:schemeClr val="accent2">
                  <a:lumMod val="75000"/>
                </a:schemeClr>
              </a:solidFill>
              <a:latin typeface="Calibri" pitchFamily="34" charset="0"/>
            </a:endParaRPr>
          </a:p>
          <a:p>
            <a:pPr lvl="1">
              <a:buClr>
                <a:schemeClr val="accent1">
                  <a:lumMod val="50000"/>
                </a:schemeClr>
              </a:buClr>
              <a:buFont typeface="Arial" pitchFamily="34" charset="0"/>
              <a:buChar char="•"/>
            </a:pPr>
            <a:r>
              <a:rPr lang="en-US" sz="2200" dirty="0" smtClean="0">
                <a:latin typeface="Calibri" pitchFamily="34" charset="0"/>
              </a:rPr>
              <a:t> </a:t>
            </a:r>
            <a:r>
              <a:rPr lang="en-US" sz="2000" dirty="0" smtClean="0">
                <a:latin typeface="Calibri" pitchFamily="34" charset="0"/>
              </a:rPr>
              <a:t>Feeling-based phrases include:</a:t>
            </a:r>
          </a:p>
          <a:p>
            <a:pPr lvl="2">
              <a:buClr>
                <a:schemeClr val="accent1"/>
              </a:buClr>
              <a:buFont typeface="Arial" pitchFamily="34" charset="0"/>
              <a:buChar char="•"/>
            </a:pPr>
            <a:r>
              <a:rPr lang="en-US" sz="2000" dirty="0" smtClean="0">
                <a:latin typeface="Calibri" pitchFamily="34" charset="0"/>
              </a:rPr>
              <a:t> “I just don’t like him.”</a:t>
            </a:r>
          </a:p>
          <a:p>
            <a:pPr lvl="2">
              <a:buClr>
                <a:schemeClr val="accent1"/>
              </a:buClr>
              <a:buFont typeface="Arial" pitchFamily="34" charset="0"/>
              <a:buChar char="•"/>
            </a:pPr>
            <a:r>
              <a:rPr lang="en-US" sz="2000" dirty="0" smtClean="0">
                <a:latin typeface="Calibri" pitchFamily="34" charset="0"/>
              </a:rPr>
              <a:t> “I don’t think she is a good fit</a:t>
            </a:r>
            <a:r>
              <a:rPr lang="en-US" sz="2000" dirty="0" smtClean="0">
                <a:latin typeface="Calibri" pitchFamily="34" charset="0"/>
              </a:rPr>
              <a:t>.”</a:t>
            </a:r>
          </a:p>
          <a:p>
            <a:pPr lvl="2">
              <a:buClr>
                <a:schemeClr val="accent2">
                  <a:lumMod val="75000"/>
                </a:schemeClr>
              </a:buClr>
              <a:buFont typeface="Arial" pitchFamily="34" charset="0"/>
              <a:buChar char="•"/>
            </a:pPr>
            <a:endParaRPr lang="en-US" sz="2000" dirty="0" smtClean="0">
              <a:latin typeface="Calibri" pitchFamily="34" charset="0"/>
            </a:endParaRPr>
          </a:p>
          <a:p>
            <a:pPr lvl="1">
              <a:buClr>
                <a:schemeClr val="accent1">
                  <a:lumMod val="50000"/>
                </a:schemeClr>
              </a:buClr>
              <a:buFont typeface="Arial" pitchFamily="34" charset="0"/>
              <a:buChar char="•"/>
            </a:pPr>
            <a:r>
              <a:rPr lang="en-US" sz="2000" dirty="0" smtClean="0">
                <a:latin typeface="Calibri" pitchFamily="34" charset="0"/>
              </a:rPr>
              <a:t> Focus instead on the </a:t>
            </a:r>
            <a:r>
              <a:rPr lang="en-US" sz="2000" b="1" u="sng" dirty="0" smtClean="0">
                <a:latin typeface="Calibri" pitchFamily="34" charset="0"/>
              </a:rPr>
              <a:t>measureable accomplishments </a:t>
            </a:r>
            <a:r>
              <a:rPr lang="en-US" sz="2000" dirty="0" smtClean="0">
                <a:latin typeface="Calibri" pitchFamily="34" charset="0"/>
              </a:rPr>
              <a:t>of the candidate, such as experience and publications.  These reflect the candidate’s skills and reduce the likelihood of bias in the search committee’s decision.</a:t>
            </a:r>
          </a:p>
        </p:txBody>
      </p:sp>
      <p:sp>
        <p:nvSpPr>
          <p:cNvPr id="4" name="Slide Number Placeholder 3"/>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21</a:t>
            </a:fld>
            <a:endParaRPr lang="en-US"/>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Identifying Biases</a:t>
            </a:r>
            <a:endParaRPr lang="en-US" sz="3600" b="1" dirty="0">
              <a:latin typeface="Calibri" pitchFamily="34" charset="0"/>
            </a:endParaRPr>
          </a:p>
        </p:txBody>
      </p:sp>
      <p:sp>
        <p:nvSpPr>
          <p:cNvPr id="3" name="TextBox 2"/>
          <p:cNvSpPr txBox="1"/>
          <p:nvPr/>
        </p:nvSpPr>
        <p:spPr>
          <a:xfrm>
            <a:off x="267636" y="916747"/>
            <a:ext cx="8575918" cy="5509200"/>
          </a:xfrm>
          <a:prstGeom prst="rect">
            <a:avLst/>
          </a:prstGeom>
          <a:noFill/>
        </p:spPr>
        <p:txBody>
          <a:bodyPr wrap="square" rtlCol="0">
            <a:spAutoFit/>
          </a:bodyPr>
          <a:lstStyle/>
          <a:p>
            <a:pPr>
              <a:buClr>
                <a:schemeClr val="accent1"/>
              </a:buClr>
            </a:pPr>
            <a:r>
              <a:rPr lang="en-US" sz="2200" dirty="0" smtClean="0">
                <a:latin typeface="Calibri" pitchFamily="34" charset="0"/>
              </a:rPr>
              <a:t>Visit Project Implicit, a site from Harvard that includes tests to identify implicit associations.</a:t>
            </a:r>
          </a:p>
          <a:p>
            <a:pPr algn="ctr">
              <a:buClr>
                <a:schemeClr val="accent1"/>
              </a:buClr>
            </a:pPr>
            <a:r>
              <a:rPr lang="en-US" sz="2200" dirty="0" smtClean="0">
                <a:latin typeface="Calibri" pitchFamily="34" charset="0"/>
                <a:hlinkClick r:id="rId3"/>
              </a:rPr>
              <a:t>https://implicit.harvard.edu/implicit/</a:t>
            </a:r>
            <a:endParaRPr lang="en-US" sz="2200" dirty="0" smtClean="0">
              <a:latin typeface="Calibri" pitchFamily="34" charset="0"/>
            </a:endParaRPr>
          </a:p>
          <a:p>
            <a:pPr>
              <a:buClr>
                <a:schemeClr val="accent1"/>
              </a:buClr>
            </a:pPr>
            <a:endParaRPr lang="en-US" sz="2200" dirty="0" smtClean="0">
              <a:latin typeface="Calibri" pitchFamily="34" charset="0"/>
            </a:endParaRPr>
          </a:p>
          <a:p>
            <a:pPr>
              <a:buClr>
                <a:schemeClr val="accent1"/>
              </a:buClr>
            </a:pPr>
            <a:endParaRPr lang="en-US" sz="2200" dirty="0" smtClean="0">
              <a:latin typeface="Calibri" pitchFamily="34" charset="0"/>
            </a:endParaRPr>
          </a:p>
          <a:p>
            <a:pPr>
              <a:buClr>
                <a:schemeClr val="accent1"/>
              </a:buClr>
            </a:pPr>
            <a:endParaRPr lang="en-US" sz="2200" dirty="0" smtClean="0">
              <a:latin typeface="Calibri" pitchFamily="34" charset="0"/>
            </a:endParaRPr>
          </a:p>
          <a:p>
            <a:pPr>
              <a:buClr>
                <a:schemeClr val="accent1"/>
              </a:buClr>
            </a:pPr>
            <a:endParaRPr lang="en-US" sz="2200" dirty="0" smtClean="0">
              <a:latin typeface="Calibri" pitchFamily="34" charset="0"/>
            </a:endParaRPr>
          </a:p>
          <a:p>
            <a:pPr>
              <a:buClr>
                <a:schemeClr val="accent1"/>
              </a:buClr>
            </a:pPr>
            <a:endParaRPr lang="en-US" sz="2200" dirty="0" smtClean="0">
              <a:latin typeface="Calibri" pitchFamily="34" charset="0"/>
            </a:endParaRPr>
          </a:p>
          <a:p>
            <a:pPr>
              <a:buClr>
                <a:schemeClr val="accent1"/>
              </a:buClr>
            </a:pPr>
            <a:endParaRPr lang="en-US" sz="2200" dirty="0" smtClean="0">
              <a:latin typeface="Calibri" pitchFamily="34" charset="0"/>
            </a:endParaRPr>
          </a:p>
          <a:p>
            <a:pPr>
              <a:buClr>
                <a:schemeClr val="accent1"/>
              </a:buClr>
            </a:pPr>
            <a:endParaRPr lang="en-US" sz="2200" dirty="0" smtClean="0">
              <a:latin typeface="Calibri" pitchFamily="34" charset="0"/>
            </a:endParaRPr>
          </a:p>
          <a:p>
            <a:pPr>
              <a:buClr>
                <a:schemeClr val="accent1"/>
              </a:buClr>
            </a:pPr>
            <a:endParaRPr lang="en-US" sz="2200" dirty="0" smtClean="0">
              <a:latin typeface="Calibri" pitchFamily="34" charset="0"/>
            </a:endParaRPr>
          </a:p>
          <a:p>
            <a:pPr>
              <a:buClr>
                <a:schemeClr val="accent1"/>
              </a:buClr>
            </a:pPr>
            <a:endParaRPr lang="en-US" sz="2200" dirty="0" smtClean="0">
              <a:latin typeface="Calibri" pitchFamily="34" charset="0"/>
            </a:endParaRPr>
          </a:p>
          <a:p>
            <a:pPr>
              <a:buClr>
                <a:schemeClr val="accent1"/>
              </a:buClr>
            </a:pPr>
            <a:r>
              <a:rPr lang="en-US" sz="1000" dirty="0" smtClean="0">
                <a:latin typeface="Calibri" pitchFamily="34" charset="0"/>
              </a:rPr>
              <a:t/>
            </a:r>
            <a:br>
              <a:rPr lang="en-US" sz="1000" dirty="0" smtClean="0">
                <a:latin typeface="Calibri" pitchFamily="34" charset="0"/>
              </a:rPr>
            </a:br>
            <a:r>
              <a:rPr lang="en-US" sz="2200" dirty="0" smtClean="0">
                <a:latin typeface="Calibri" pitchFamily="34" charset="0"/>
              </a:rPr>
              <a:t>The Project Implicit Social Attitudes test looks at associations about race, gender, sexual orientation, and other topics.  The test helps reveal the perception of certain groups and helps identify biases.</a:t>
            </a:r>
            <a:endParaRPr lang="en-US" sz="2000" dirty="0" smtClean="0">
              <a:latin typeface="Calibri" pitchFamily="34" charset="0"/>
            </a:endParaRPr>
          </a:p>
        </p:txBody>
      </p:sp>
      <p:pic>
        <p:nvPicPr>
          <p:cNvPr id="2050" name="Picture 2"/>
          <p:cNvPicPr>
            <a:picLocks noChangeAspect="1" noChangeArrowheads="1"/>
          </p:cNvPicPr>
          <p:nvPr/>
        </p:nvPicPr>
        <p:blipFill>
          <a:blip r:embed="rId4" cstate="print"/>
          <a:srcRect l="18600" t="9600" r="19343" b="41333"/>
          <a:stretch>
            <a:fillRect/>
          </a:stretch>
        </p:blipFill>
        <p:spPr bwMode="auto">
          <a:xfrm>
            <a:off x="1567543" y="2157788"/>
            <a:ext cx="6309360" cy="2806096"/>
          </a:xfrm>
          <a:prstGeom prst="rect">
            <a:avLst/>
          </a:prstGeom>
          <a:noFill/>
          <a:ln w="9525">
            <a:noFill/>
            <a:miter lim="800000"/>
            <a:headEnd/>
            <a:tailEnd/>
          </a:ln>
        </p:spPr>
      </p:pic>
      <p:sp>
        <p:nvSpPr>
          <p:cNvPr id="5" name="Slide Number Placeholder 4"/>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22</a:t>
            </a:fld>
            <a:endParaRPr lang="en-US"/>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Conclusion</a:t>
            </a:r>
            <a:endParaRPr lang="en-US" sz="3600" b="1" dirty="0">
              <a:latin typeface="Calibri" pitchFamily="34" charset="0"/>
            </a:endParaRPr>
          </a:p>
        </p:txBody>
      </p:sp>
      <p:sp>
        <p:nvSpPr>
          <p:cNvPr id="3" name="TextBox 2"/>
          <p:cNvSpPr txBox="1"/>
          <p:nvPr/>
        </p:nvSpPr>
        <p:spPr>
          <a:xfrm>
            <a:off x="267636" y="1321700"/>
            <a:ext cx="8575918" cy="4154984"/>
          </a:xfrm>
          <a:prstGeom prst="rect">
            <a:avLst/>
          </a:prstGeom>
          <a:noFill/>
        </p:spPr>
        <p:txBody>
          <a:bodyPr wrap="square" rtlCol="0">
            <a:spAutoFit/>
          </a:bodyPr>
          <a:lstStyle/>
          <a:p>
            <a:pPr>
              <a:buClr>
                <a:schemeClr val="accent1"/>
              </a:buClr>
            </a:pPr>
            <a:r>
              <a:rPr lang="en-US" sz="2200" dirty="0" smtClean="0">
                <a:latin typeface="Calibri" pitchFamily="34" charset="0"/>
              </a:rPr>
              <a:t>Consider this presentation as a guide for addressing your own personal biases and those you might encounter. </a:t>
            </a:r>
          </a:p>
          <a:p>
            <a:pPr>
              <a:buClr>
                <a:schemeClr val="accent1"/>
              </a:buClr>
            </a:pPr>
            <a:endParaRPr lang="en-US" sz="2200" dirty="0" smtClean="0">
              <a:latin typeface="Calibri" pitchFamily="34" charset="0"/>
            </a:endParaRPr>
          </a:p>
          <a:p>
            <a:pPr>
              <a:buClr>
                <a:schemeClr val="accent1"/>
              </a:buClr>
            </a:pPr>
            <a:r>
              <a:rPr lang="en-US" sz="2200" dirty="0" smtClean="0">
                <a:latin typeface="Calibri" pitchFamily="34" charset="0"/>
              </a:rPr>
              <a:t>Be open to discussing and addressing biases during the search process to ensure that candidates are evaluated fairly.</a:t>
            </a:r>
          </a:p>
          <a:p>
            <a:pPr>
              <a:buClr>
                <a:schemeClr val="accent1"/>
              </a:buClr>
            </a:pPr>
            <a:endParaRPr lang="en-US" sz="2200" dirty="0" smtClean="0">
              <a:latin typeface="Calibri" pitchFamily="34" charset="0"/>
            </a:endParaRPr>
          </a:p>
          <a:p>
            <a:pPr>
              <a:buClr>
                <a:schemeClr val="accent1"/>
              </a:buClr>
            </a:pPr>
            <a:r>
              <a:rPr lang="en-US" sz="2200" dirty="0" smtClean="0">
                <a:latin typeface="Calibri" pitchFamily="34" charset="0"/>
              </a:rPr>
              <a:t>Hiring </a:t>
            </a:r>
            <a:r>
              <a:rPr lang="en-US" sz="2200" dirty="0" smtClean="0">
                <a:latin typeface="Calibri" pitchFamily="34" charset="0"/>
              </a:rPr>
              <a:t>opportunities don’t come along often and it is important that good decisions be made in recruitment and </a:t>
            </a:r>
            <a:r>
              <a:rPr lang="en-US" sz="2200" dirty="0" smtClean="0">
                <a:latin typeface="Calibri" pitchFamily="34" charset="0"/>
              </a:rPr>
              <a:t>hiring.</a:t>
            </a:r>
          </a:p>
          <a:p>
            <a:pPr>
              <a:buClr>
                <a:schemeClr val="accent1"/>
              </a:buClr>
            </a:pPr>
            <a:endParaRPr lang="en-US" sz="2200" dirty="0" smtClean="0">
              <a:latin typeface="Calibri" pitchFamily="34" charset="0"/>
            </a:endParaRPr>
          </a:p>
          <a:p>
            <a:pPr>
              <a:buClr>
                <a:schemeClr val="accent1"/>
              </a:buClr>
            </a:pPr>
            <a:r>
              <a:rPr lang="en-US" sz="2200" dirty="0" smtClean="0">
                <a:latin typeface="Calibri" pitchFamily="34" charset="0"/>
              </a:rPr>
              <a:t>You can help </a:t>
            </a:r>
            <a:r>
              <a:rPr lang="en-US" sz="2200" dirty="0" smtClean="0">
                <a:latin typeface="Calibri" pitchFamily="34" charset="0"/>
              </a:rPr>
              <a:t>Oakland University grow into a diverse and dynamic intellectual </a:t>
            </a:r>
            <a:r>
              <a:rPr lang="en-US" sz="2200" dirty="0" smtClean="0">
                <a:latin typeface="Calibri" pitchFamily="34" charset="0"/>
              </a:rPr>
              <a:t>community!</a:t>
            </a:r>
            <a:endParaRPr lang="en-US" sz="2200" dirty="0" smtClean="0">
              <a:latin typeface="Calibri" pitchFamily="34" charset="0"/>
            </a:endParaRPr>
          </a:p>
          <a:p>
            <a:pPr>
              <a:buClr>
                <a:schemeClr val="accent1"/>
              </a:buClr>
            </a:pPr>
            <a:endParaRPr lang="en-US" sz="2200" dirty="0" smtClean="0">
              <a:latin typeface="Calibri" pitchFamily="34" charset="0"/>
            </a:endParaRPr>
          </a:p>
        </p:txBody>
      </p:sp>
      <p:sp>
        <p:nvSpPr>
          <p:cNvPr id="5" name="Slide Number Placeholder 4"/>
          <p:cNvSpPr>
            <a:spLocks noGrp="1"/>
          </p:cNvSpPr>
          <p:nvPr>
            <p:ph type="sldNum" sz="quarter" idx="12"/>
          </p:nvPr>
        </p:nvSpPr>
        <p:spPr>
          <a:solidFill>
            <a:schemeClr val="accent2">
              <a:lumMod val="75000"/>
            </a:schemeClr>
          </a:solidFill>
        </p:spPr>
        <p:txBody>
          <a:bodyPr/>
          <a:lstStyle/>
          <a:p>
            <a:fld id="{B957DB2B-1432-41BB-A8B0-91E684CF5BF1}" type="slidenum">
              <a:rPr lang="en-US" smtClean="0"/>
              <a:t>23</a:t>
            </a:fld>
            <a:endParaRPr lang="en-US" dirty="0"/>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Calibri" pitchFamily="34" charset="0"/>
              </a:rPr>
              <a:t>References</a:t>
            </a:r>
            <a:endParaRPr lang="en-US" sz="2000" dirty="0">
              <a:latin typeface="Calibri" pitchFamily="34" charset="0"/>
            </a:endParaRPr>
          </a:p>
        </p:txBody>
      </p:sp>
      <p:sp>
        <p:nvSpPr>
          <p:cNvPr id="3" name="TextBox 2"/>
          <p:cNvSpPr txBox="1"/>
          <p:nvPr/>
        </p:nvSpPr>
        <p:spPr>
          <a:xfrm>
            <a:off x="267636" y="796835"/>
            <a:ext cx="8575918" cy="5478423"/>
          </a:xfrm>
          <a:prstGeom prst="rect">
            <a:avLst/>
          </a:prstGeom>
          <a:noFill/>
        </p:spPr>
        <p:txBody>
          <a:bodyPr wrap="square" rtlCol="0">
            <a:spAutoFit/>
          </a:bodyPr>
          <a:lstStyle/>
          <a:p>
            <a:endParaRPr lang="en-US" sz="1400" i="1" dirty="0" smtClean="0">
              <a:latin typeface="Calibri" pitchFamily="34" charset="0"/>
            </a:endParaRPr>
          </a:p>
          <a:p>
            <a:r>
              <a:rPr lang="en-US" sz="1400" i="1" dirty="0" smtClean="0">
                <a:latin typeface="Calibri" pitchFamily="34" charset="0"/>
              </a:rPr>
              <a:t>Are </a:t>
            </a:r>
            <a:r>
              <a:rPr lang="en-US" sz="1400" i="1" dirty="0" smtClean="0">
                <a:latin typeface="Calibri" pitchFamily="34" charset="0"/>
              </a:rPr>
              <a:t>Emily and Greg More Employable than </a:t>
            </a:r>
            <a:r>
              <a:rPr lang="en-US" sz="1400" i="1" dirty="0" err="1" smtClean="0">
                <a:latin typeface="Calibri" pitchFamily="34" charset="0"/>
              </a:rPr>
              <a:t>Lakisha</a:t>
            </a:r>
            <a:r>
              <a:rPr lang="en-US" sz="1400" i="1" dirty="0" smtClean="0">
                <a:latin typeface="Calibri" pitchFamily="34" charset="0"/>
              </a:rPr>
              <a:t> and Jamal? A Field Experiment on Labor Market </a:t>
            </a:r>
            <a:r>
              <a:rPr lang="en-US" sz="1400" i="1" dirty="0" smtClean="0">
                <a:latin typeface="Calibri" pitchFamily="34" charset="0"/>
              </a:rPr>
              <a:t>Discrimination</a:t>
            </a:r>
            <a:r>
              <a:rPr lang="en-US" sz="1400" i="1" dirty="0" smtClean="0">
                <a:latin typeface="Calibri" pitchFamily="34" charset="0"/>
              </a:rPr>
              <a:t>.</a:t>
            </a:r>
            <a:r>
              <a:rPr lang="en-US" sz="1400" dirty="0" smtClean="0">
                <a:latin typeface="Calibri" pitchFamily="34" charset="0"/>
              </a:rPr>
              <a:t> </a:t>
            </a:r>
            <a:r>
              <a:rPr lang="en-US" sz="1400" dirty="0" smtClean="0">
                <a:latin typeface="Calibri" pitchFamily="34" charset="0"/>
              </a:rPr>
              <a:t>Marianne Bertrand and </a:t>
            </a:r>
            <a:r>
              <a:rPr lang="en-US" sz="1400" dirty="0" err="1" smtClean="0">
                <a:latin typeface="Calibri" pitchFamily="34" charset="0"/>
              </a:rPr>
              <a:t>Sendhil</a:t>
            </a:r>
            <a:r>
              <a:rPr lang="en-US" sz="1400" dirty="0" smtClean="0">
                <a:latin typeface="Calibri" pitchFamily="34" charset="0"/>
              </a:rPr>
              <a:t> </a:t>
            </a:r>
            <a:r>
              <a:rPr lang="en-US" sz="1400" dirty="0" err="1" smtClean="0">
                <a:latin typeface="Calibri" pitchFamily="34" charset="0"/>
              </a:rPr>
              <a:t>Mullainathan</a:t>
            </a:r>
            <a:r>
              <a:rPr lang="en-US" sz="1400" dirty="0" smtClean="0">
                <a:latin typeface="Calibri" pitchFamily="34" charset="0"/>
              </a:rPr>
              <a:t>, </a:t>
            </a:r>
            <a:r>
              <a:rPr lang="en-US" sz="1400" i="1" dirty="0" smtClean="0">
                <a:latin typeface="Calibri" pitchFamily="34" charset="0"/>
              </a:rPr>
              <a:t>American Economic Review</a:t>
            </a:r>
            <a:r>
              <a:rPr lang="en-US" sz="1400" dirty="0" smtClean="0">
                <a:latin typeface="Calibri" pitchFamily="34" charset="0"/>
              </a:rPr>
              <a:t>. 2004.</a:t>
            </a:r>
            <a:endParaRPr lang="en-US" sz="1400" dirty="0" smtClean="0">
              <a:latin typeface="Calibri" pitchFamily="34" charset="0"/>
            </a:endParaRPr>
          </a:p>
          <a:p>
            <a:r>
              <a:rPr lang="en-US" sz="1400" u="sng" dirty="0" smtClean="0">
                <a:latin typeface="Calibri" pitchFamily="34" charset="0"/>
                <a:hlinkClick r:id="rId2"/>
              </a:rPr>
              <a:t>http://www.nber.org/papers/w9873</a:t>
            </a:r>
            <a:endParaRPr lang="en-US" sz="1400" dirty="0" smtClean="0">
              <a:latin typeface="Calibri" pitchFamily="34" charset="0"/>
            </a:endParaRPr>
          </a:p>
          <a:p>
            <a:r>
              <a:rPr lang="en-US" sz="1400" dirty="0" smtClean="0">
                <a:latin typeface="Calibri" pitchFamily="34" charset="0"/>
              </a:rPr>
              <a:t> </a:t>
            </a:r>
          </a:p>
          <a:p>
            <a:r>
              <a:rPr lang="en-US" sz="1400" i="1" dirty="0" smtClean="0">
                <a:latin typeface="Calibri" pitchFamily="34" charset="0"/>
              </a:rPr>
              <a:t>Becoming Bias </a:t>
            </a:r>
            <a:r>
              <a:rPr lang="en-US" sz="1400" i="1" dirty="0" smtClean="0">
                <a:latin typeface="Calibri" pitchFamily="34" charset="0"/>
              </a:rPr>
              <a:t>Literate</a:t>
            </a:r>
            <a:r>
              <a:rPr lang="en-US" sz="1400" i="1" dirty="0" smtClean="0">
                <a:latin typeface="Calibri" pitchFamily="34" charset="0"/>
              </a:rPr>
              <a:t>.</a:t>
            </a:r>
            <a:r>
              <a:rPr lang="en-US" sz="1400" i="1" dirty="0" smtClean="0">
                <a:latin typeface="Calibri" pitchFamily="34" charset="0"/>
              </a:rPr>
              <a:t> </a:t>
            </a:r>
            <a:r>
              <a:rPr lang="en-US" sz="1400" dirty="0" smtClean="0">
                <a:latin typeface="Calibri" pitchFamily="34" charset="0"/>
              </a:rPr>
              <a:t>CHARGE Committee, University of Virginia. 2015.</a:t>
            </a:r>
            <a:endParaRPr lang="en-US" sz="1400" dirty="0" smtClean="0">
              <a:latin typeface="Calibri" pitchFamily="34" charset="0"/>
            </a:endParaRPr>
          </a:p>
          <a:p>
            <a:r>
              <a:rPr lang="en-US" sz="1400" u="sng" dirty="0" smtClean="0">
                <a:latin typeface="Calibri" pitchFamily="34" charset="0"/>
                <a:hlinkClick r:id="rId3"/>
              </a:rPr>
              <a:t>http://uvasearchportal.virginia.edu/?q=bias_literacy</a:t>
            </a:r>
            <a:r>
              <a:rPr lang="en-US" sz="1400" dirty="0" smtClean="0">
                <a:latin typeface="Calibri" pitchFamily="34" charset="0"/>
              </a:rPr>
              <a:t> </a:t>
            </a:r>
            <a:endParaRPr lang="en-US" sz="1400" dirty="0" smtClean="0">
              <a:latin typeface="Calibri" pitchFamily="34" charset="0"/>
            </a:endParaRPr>
          </a:p>
          <a:p>
            <a:endParaRPr lang="en-US" sz="1400" dirty="0" smtClean="0">
              <a:latin typeface="Calibri" pitchFamily="34" charset="0"/>
            </a:endParaRPr>
          </a:p>
          <a:p>
            <a:r>
              <a:rPr lang="en-US" sz="1400" i="1" dirty="0" smtClean="0">
                <a:latin typeface="Calibri" pitchFamily="34" charset="0"/>
              </a:rPr>
              <a:t>Benefits and Challenges of Diversity in Academic Settings</a:t>
            </a:r>
            <a:r>
              <a:rPr lang="en-US" sz="1400" dirty="0" smtClean="0">
                <a:latin typeface="Calibri" pitchFamily="34" charset="0"/>
              </a:rPr>
              <a:t>. WISELI, University of Wisconsin-Madison.</a:t>
            </a:r>
            <a:br>
              <a:rPr lang="en-US" sz="1400" dirty="0" smtClean="0">
                <a:latin typeface="Calibri" pitchFamily="34" charset="0"/>
              </a:rPr>
            </a:br>
            <a:r>
              <a:rPr lang="en-US" sz="1400" dirty="0" smtClean="0">
                <a:latin typeface="Calibri" pitchFamily="34" charset="0"/>
                <a:hlinkClick r:id="rId4"/>
              </a:rPr>
              <a:t>http://wiseli.engr.wisc.edu/docs/Benefits_Challenges.pdf </a:t>
            </a:r>
            <a:endParaRPr lang="en-US" sz="1400" dirty="0" smtClean="0">
              <a:latin typeface="Calibri" pitchFamily="34" charset="0"/>
            </a:endParaRPr>
          </a:p>
          <a:p>
            <a:endParaRPr lang="en-US" sz="1400" dirty="0" smtClean="0">
              <a:latin typeface="Calibri" pitchFamily="34" charset="0"/>
            </a:endParaRPr>
          </a:p>
          <a:p>
            <a:r>
              <a:rPr lang="en-US" sz="1400" i="1" dirty="0" smtClean="0">
                <a:latin typeface="Calibri" pitchFamily="34" charset="0"/>
              </a:rPr>
              <a:t>Bias </a:t>
            </a:r>
            <a:r>
              <a:rPr lang="en-US" sz="1400" i="1" dirty="0" smtClean="0">
                <a:latin typeface="Calibri" pitchFamily="34" charset="0"/>
              </a:rPr>
              <a:t>and Cultural Competence in Recruitment and </a:t>
            </a:r>
            <a:r>
              <a:rPr lang="en-US" sz="1400" i="1" dirty="0" smtClean="0">
                <a:latin typeface="Calibri" pitchFamily="34" charset="0"/>
              </a:rPr>
              <a:t>Selection</a:t>
            </a:r>
            <a:r>
              <a:rPr lang="en-US" sz="1400" dirty="0" smtClean="0">
                <a:latin typeface="Calibri" pitchFamily="34" charset="0"/>
              </a:rPr>
              <a:t>. Language </a:t>
            </a:r>
            <a:r>
              <a:rPr lang="en-US" sz="1400" dirty="0" smtClean="0">
                <a:latin typeface="Calibri" pitchFamily="34" charset="0"/>
              </a:rPr>
              <a:t>&amp; Culture Worldwide, </a:t>
            </a:r>
            <a:r>
              <a:rPr lang="en-US" sz="1400" dirty="0" smtClean="0">
                <a:latin typeface="Calibri" pitchFamily="34" charset="0"/>
              </a:rPr>
              <a:t>LLC.</a:t>
            </a:r>
            <a:endParaRPr lang="en-US" sz="1400" dirty="0" smtClean="0">
              <a:latin typeface="Calibri" pitchFamily="34" charset="0"/>
            </a:endParaRPr>
          </a:p>
          <a:p>
            <a:r>
              <a:rPr lang="en-US" sz="1400" u="sng" dirty="0" smtClean="0">
                <a:latin typeface="Calibri" pitchFamily="34" charset="0"/>
                <a:hlinkClick r:id="rId5"/>
              </a:rPr>
              <a:t>http://</a:t>
            </a:r>
            <a:r>
              <a:rPr lang="en-US" sz="1400" u="sng" dirty="0" smtClean="0">
                <a:latin typeface="Calibri" pitchFamily="34" charset="0"/>
                <a:hlinkClick r:id="rId5"/>
              </a:rPr>
              <a:t>www.languageandculture.com/hr-bias-and-cultural-competence-from-recruiting-to-retaining-a-diverse-workforce</a:t>
            </a:r>
            <a:endParaRPr lang="en-US" sz="1400" u="sng" dirty="0" smtClean="0">
              <a:latin typeface="Calibri" pitchFamily="34" charset="0"/>
            </a:endParaRPr>
          </a:p>
          <a:p>
            <a:endParaRPr lang="en-US" sz="1400" dirty="0" smtClean="0">
              <a:latin typeface="Calibri" pitchFamily="34" charset="0"/>
            </a:endParaRPr>
          </a:p>
          <a:p>
            <a:r>
              <a:rPr lang="en-US" sz="1400" i="1" dirty="0" smtClean="0">
                <a:latin typeface="Calibri" pitchFamily="34" charset="0"/>
              </a:rPr>
              <a:t>Diversity at Oakland University: A closer look at underrepresented minorities</a:t>
            </a:r>
            <a:r>
              <a:rPr lang="en-US" sz="1400" dirty="0" smtClean="0">
                <a:latin typeface="Calibri" pitchFamily="34" charset="0"/>
              </a:rPr>
              <a:t>. Office of </a:t>
            </a:r>
            <a:r>
              <a:rPr lang="en-US" sz="1400" dirty="0" smtClean="0">
                <a:latin typeface="Calibri" pitchFamily="34" charset="0"/>
              </a:rPr>
              <a:t>Institutional </a:t>
            </a:r>
            <a:r>
              <a:rPr lang="en-US" sz="1400" dirty="0" smtClean="0">
                <a:latin typeface="Calibri" pitchFamily="34" charset="0"/>
              </a:rPr>
              <a:t>Research, Oakland University. 2014. </a:t>
            </a:r>
          </a:p>
          <a:p>
            <a:r>
              <a:rPr lang="en-US" sz="1400" dirty="0" smtClean="0">
                <a:latin typeface="Calibri" pitchFamily="34" charset="0"/>
              </a:rPr>
              <a:t> </a:t>
            </a:r>
          </a:p>
          <a:p>
            <a:r>
              <a:rPr lang="en-US" sz="1400" dirty="0" smtClean="0">
                <a:latin typeface="Calibri" pitchFamily="34" charset="0"/>
              </a:rPr>
              <a:t>“Diversity in College Faculty Just as Important as Student Body.” Matthew Lynch, </a:t>
            </a:r>
            <a:r>
              <a:rPr lang="en-US" sz="1400" i="1" dirty="0" smtClean="0">
                <a:latin typeface="Calibri" pitchFamily="34" charset="0"/>
              </a:rPr>
              <a:t>Diverse: Issues in Higher Education</a:t>
            </a:r>
            <a:r>
              <a:rPr lang="en-US" sz="1400" dirty="0" smtClean="0">
                <a:latin typeface="Calibri" pitchFamily="34" charset="0"/>
              </a:rPr>
              <a:t>. 2013. </a:t>
            </a:r>
            <a:r>
              <a:rPr lang="en-US" sz="1400" dirty="0" smtClean="0">
                <a:latin typeface="Calibri" pitchFamily="34" charset="0"/>
                <a:hlinkClick r:id="rId6"/>
              </a:rPr>
              <a:t>http://diverseeducation.com/article/52902</a:t>
            </a:r>
            <a:r>
              <a:rPr lang="en-US" sz="1400" dirty="0" smtClean="0">
                <a:latin typeface="Calibri" pitchFamily="34" charset="0"/>
                <a:hlinkClick r:id="rId6"/>
              </a:rPr>
              <a:t>/</a:t>
            </a:r>
            <a:endParaRPr lang="en-US" sz="1400" dirty="0" smtClean="0">
              <a:latin typeface="Calibri" pitchFamily="34" charset="0"/>
            </a:endParaRPr>
          </a:p>
          <a:p>
            <a:endParaRPr lang="en-US" sz="1400" dirty="0" smtClean="0">
              <a:latin typeface="Calibri" pitchFamily="34" charset="0"/>
            </a:endParaRPr>
          </a:p>
          <a:p>
            <a:r>
              <a:rPr lang="en-US" sz="1400" i="1" dirty="0" smtClean="0">
                <a:latin typeface="Calibri" pitchFamily="34" charset="0"/>
              </a:rPr>
              <a:t>Does Diversity Make a Difference? Three Research Studies on Diversity in College Classrooms</a:t>
            </a:r>
            <a:r>
              <a:rPr lang="en-US" sz="1400" dirty="0" smtClean="0">
                <a:latin typeface="Calibri" pitchFamily="34" charset="0"/>
              </a:rPr>
              <a:t>. Washington, DC: American Council on Education and American Association of University Professors. 2000. </a:t>
            </a:r>
            <a:r>
              <a:rPr lang="en-US" sz="1400" dirty="0" smtClean="0">
                <a:latin typeface="Calibri" pitchFamily="34" charset="0"/>
                <a:hlinkClick r:id="rId7"/>
              </a:rPr>
              <a:t>http://</a:t>
            </a:r>
            <a:r>
              <a:rPr lang="en-US" sz="1400" dirty="0" smtClean="0">
                <a:latin typeface="Calibri" pitchFamily="34" charset="0"/>
                <a:hlinkClick r:id="rId7"/>
              </a:rPr>
              <a:t>www.aaup.org/NR/rdonlyres/97003B7B-055F-4318-B14A-5336321FB742/0/DIVREP.PDF</a:t>
            </a:r>
            <a:endParaRPr lang="en-US" sz="1400" dirty="0" smtClean="0">
              <a:latin typeface="Calibri" pitchFamily="34" charset="0"/>
            </a:endParaRPr>
          </a:p>
          <a:p>
            <a:endParaRPr lang="en-US" sz="1400" i="1" dirty="0" smtClean="0">
              <a:latin typeface="Calibri" pitchFamily="34" charset="0"/>
            </a:endParaRPr>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Calibri" pitchFamily="34" charset="0"/>
              </a:rPr>
              <a:t>References</a:t>
            </a:r>
            <a:endParaRPr lang="en-US" sz="2000" dirty="0">
              <a:latin typeface="Calibri" pitchFamily="34" charset="0"/>
            </a:endParaRPr>
          </a:p>
        </p:txBody>
      </p:sp>
      <p:sp>
        <p:nvSpPr>
          <p:cNvPr id="3" name="TextBox 2"/>
          <p:cNvSpPr txBox="1"/>
          <p:nvPr/>
        </p:nvSpPr>
        <p:spPr>
          <a:xfrm>
            <a:off x="267636" y="796835"/>
            <a:ext cx="8575918" cy="5909310"/>
          </a:xfrm>
          <a:prstGeom prst="rect">
            <a:avLst/>
          </a:prstGeom>
          <a:noFill/>
        </p:spPr>
        <p:txBody>
          <a:bodyPr wrap="square" rtlCol="0">
            <a:spAutoFit/>
          </a:bodyPr>
          <a:lstStyle/>
          <a:p>
            <a:r>
              <a:rPr lang="en-US" sz="1400" dirty="0" smtClean="0"/>
              <a:t/>
            </a:r>
            <a:br>
              <a:rPr lang="en-US" sz="1400" dirty="0" smtClean="0"/>
            </a:br>
            <a:r>
              <a:rPr lang="en-US" sz="1400" i="1" dirty="0" smtClean="0">
                <a:latin typeface="Calibri" pitchFamily="34" charset="0"/>
              </a:rPr>
              <a:t>Exploring </a:t>
            </a:r>
            <a:r>
              <a:rPr lang="en-US" sz="1400" i="1" dirty="0" smtClean="0">
                <a:latin typeface="Calibri" pitchFamily="34" charset="0"/>
              </a:rPr>
              <a:t>the Color of Glass: Letters of Recommendation for Female and Male Medical </a:t>
            </a:r>
            <a:r>
              <a:rPr lang="en-US" sz="1400" i="1" dirty="0" smtClean="0">
                <a:latin typeface="Calibri" pitchFamily="34" charset="0"/>
              </a:rPr>
              <a:t>Faculty</a:t>
            </a:r>
            <a:r>
              <a:rPr lang="en-US" sz="1400" dirty="0" smtClean="0">
                <a:latin typeface="Calibri" pitchFamily="34" charset="0"/>
              </a:rPr>
              <a:t>. Frances </a:t>
            </a:r>
            <a:r>
              <a:rPr lang="en-US" sz="1400" dirty="0" err="1" smtClean="0">
                <a:latin typeface="Calibri" pitchFamily="34" charset="0"/>
              </a:rPr>
              <a:t>Trix</a:t>
            </a:r>
            <a:r>
              <a:rPr lang="en-US" sz="1400" dirty="0" smtClean="0">
                <a:latin typeface="Calibri" pitchFamily="34" charset="0"/>
              </a:rPr>
              <a:t> and Carolyn </a:t>
            </a:r>
            <a:r>
              <a:rPr lang="en-US" sz="1400" dirty="0" err="1" smtClean="0">
                <a:latin typeface="Calibri" pitchFamily="34" charset="0"/>
              </a:rPr>
              <a:t>Psenka</a:t>
            </a:r>
            <a:r>
              <a:rPr lang="en-US" sz="1400" dirty="0" smtClean="0">
                <a:latin typeface="Calibri" pitchFamily="34" charset="0"/>
              </a:rPr>
              <a:t>, </a:t>
            </a:r>
            <a:r>
              <a:rPr lang="en-US" sz="1400" i="1" dirty="0" smtClean="0">
                <a:latin typeface="Calibri" pitchFamily="34" charset="0"/>
              </a:rPr>
              <a:t>Discourse &amp; Society</a:t>
            </a:r>
            <a:r>
              <a:rPr lang="en-US" sz="1400" dirty="0" smtClean="0">
                <a:latin typeface="Calibri" pitchFamily="34" charset="0"/>
              </a:rPr>
              <a:t>. 2013.</a:t>
            </a:r>
            <a:endParaRPr lang="en-US" sz="1400" dirty="0" smtClean="0">
              <a:latin typeface="Calibri" pitchFamily="34" charset="0"/>
            </a:endParaRPr>
          </a:p>
          <a:p>
            <a:r>
              <a:rPr lang="en-US" sz="1400" u="sng" dirty="0" smtClean="0">
                <a:latin typeface="Calibri" pitchFamily="34" charset="0"/>
                <a:hlinkClick r:id="rId2"/>
              </a:rPr>
              <a:t>http://</a:t>
            </a:r>
            <a:r>
              <a:rPr lang="en-US" sz="1400" u="sng" dirty="0" smtClean="0">
                <a:latin typeface="Calibri" pitchFamily="34" charset="0"/>
                <a:hlinkClick r:id="rId2"/>
              </a:rPr>
              <a:t>advance.uci.edu/images/Color%20of%20Glass.pdf</a:t>
            </a:r>
            <a:endParaRPr lang="en-US" sz="1400" u="sng" dirty="0" smtClean="0">
              <a:latin typeface="Calibri" pitchFamily="34" charset="0"/>
            </a:endParaRPr>
          </a:p>
          <a:p>
            <a:endParaRPr lang="en-US" sz="1400" u="sng" dirty="0" smtClean="0">
              <a:latin typeface="Calibri" pitchFamily="34" charset="0"/>
            </a:endParaRPr>
          </a:p>
          <a:p>
            <a:r>
              <a:rPr lang="en-US" sz="1400" i="1" dirty="0" smtClean="0">
                <a:latin typeface="Calibri" pitchFamily="34" charset="0"/>
              </a:rPr>
              <a:t> A Guide to Recruiting and Retaining a More Diverse Faculty</a:t>
            </a:r>
            <a:r>
              <a:rPr lang="en-US" sz="1400" dirty="0" smtClean="0">
                <a:latin typeface="Calibri" pitchFamily="34" charset="0"/>
              </a:rPr>
              <a:t>. College of Sciences and Humanities Task Force on the Status of Women, Ball State University. 2008. </a:t>
            </a:r>
            <a:br>
              <a:rPr lang="en-US" sz="1400" dirty="0" smtClean="0">
                <a:latin typeface="Calibri" pitchFamily="34" charset="0"/>
              </a:rPr>
            </a:br>
            <a:r>
              <a:rPr lang="en-US" sz="1400" dirty="0" smtClean="0">
                <a:latin typeface="Calibri" pitchFamily="34" charset="0"/>
                <a:hlinkClick r:id="rId3"/>
              </a:rPr>
              <a:t>https://cms.bsu.edu/-/media/WWW/DepartmentalContent/CSH/PDF/Guide%20to%20Recruiting%20and%20Retaining%20a%20More%20Diverse%20Faculty1.pdf</a:t>
            </a:r>
            <a:endParaRPr lang="en-US" sz="1400" dirty="0" smtClean="0">
              <a:latin typeface="Calibri" pitchFamily="34" charset="0"/>
            </a:endParaRPr>
          </a:p>
          <a:p>
            <a:endParaRPr lang="en-US" sz="1400" dirty="0" smtClean="0">
              <a:latin typeface="Calibri" pitchFamily="34" charset="0"/>
            </a:endParaRPr>
          </a:p>
          <a:p>
            <a:r>
              <a:rPr lang="en-US" sz="1400" i="1" dirty="0" smtClean="0">
                <a:latin typeface="Calibri" pitchFamily="34" charset="0"/>
              </a:rPr>
              <a:t>Helping Courts Address Implicit Bias</a:t>
            </a:r>
            <a:r>
              <a:rPr lang="en-US" sz="1400" dirty="0" smtClean="0">
                <a:latin typeface="Calibri" pitchFamily="34" charset="0"/>
              </a:rPr>
              <a:t>. National Center for State Courts. 2012.</a:t>
            </a:r>
          </a:p>
          <a:p>
            <a:r>
              <a:rPr lang="en-US" sz="1400" u="sng" dirty="0" smtClean="0">
                <a:latin typeface="Calibri" pitchFamily="34" charset="0"/>
                <a:hlinkClick r:id="rId4"/>
              </a:rPr>
              <a:t>http://www.ncsc.org/~/media/Files/PDF/Topics/Gender%20and%20Racial%20Fairness/Implicit%20Bias%20FAQs%20rev.ashx</a:t>
            </a:r>
            <a:r>
              <a:rPr lang="en-US" sz="1400" dirty="0" smtClean="0">
                <a:latin typeface="Calibri" pitchFamily="34" charset="0"/>
              </a:rPr>
              <a:t> </a:t>
            </a:r>
            <a:endParaRPr lang="en-US" sz="1400" dirty="0" smtClean="0">
              <a:latin typeface="Calibri" pitchFamily="34" charset="0"/>
            </a:endParaRPr>
          </a:p>
          <a:p>
            <a:endParaRPr lang="en-US" sz="1400" dirty="0" smtClean="0">
              <a:latin typeface="Calibri" pitchFamily="34" charset="0"/>
            </a:endParaRPr>
          </a:p>
          <a:p>
            <a:r>
              <a:rPr lang="en-US" sz="1400" i="1" dirty="0" smtClean="0">
                <a:latin typeface="Calibri" pitchFamily="34" charset="0"/>
              </a:rPr>
              <a:t>Oakland University Climate Survey, Final Analytical Report: Faculty, Staff, and Students</a:t>
            </a:r>
            <a:r>
              <a:rPr lang="en-US" sz="1400" dirty="0" smtClean="0">
                <a:latin typeface="Calibri" pitchFamily="34" charset="0"/>
              </a:rPr>
              <a:t>. Survey Research Laboratory, University of Illinois at Chicago. 2013. </a:t>
            </a:r>
            <a:r>
              <a:rPr lang="en-US" sz="1400" dirty="0" smtClean="0">
                <a:latin typeface="Calibri" pitchFamily="34" charset="0"/>
                <a:hlinkClick r:id="rId5"/>
              </a:rPr>
              <a:t>http://</a:t>
            </a:r>
            <a:r>
              <a:rPr lang="en-US" sz="1400" dirty="0" smtClean="0">
                <a:latin typeface="Calibri" pitchFamily="34" charset="0"/>
                <a:hlinkClick r:id="rId5"/>
              </a:rPr>
              <a:t>wwwp.oakland.edu/Assets/upload/docs/Diversity/DEI/Faculty.pdf</a:t>
            </a:r>
            <a:endParaRPr lang="en-US" sz="1400" dirty="0" smtClean="0">
              <a:latin typeface="Calibri" pitchFamily="34" charset="0"/>
            </a:endParaRPr>
          </a:p>
          <a:p>
            <a:endParaRPr lang="en-US" sz="1400" i="1" dirty="0" smtClean="0">
              <a:latin typeface="Calibri" pitchFamily="34" charset="0"/>
            </a:endParaRPr>
          </a:p>
          <a:p>
            <a:r>
              <a:rPr lang="en-US" sz="1400" i="1" dirty="0" smtClean="0">
                <a:latin typeface="Calibri" pitchFamily="34" charset="0"/>
              </a:rPr>
              <a:t>Reducing Unconscious Bias: A Resource for Hiring Committee Members</a:t>
            </a:r>
            <a:r>
              <a:rPr lang="en-US" sz="1400" dirty="0" smtClean="0">
                <a:latin typeface="Calibri" pitchFamily="34" charset="0"/>
              </a:rPr>
              <a:t>. Las </a:t>
            </a:r>
            <a:r>
              <a:rPr lang="en-US" sz="1400" dirty="0" err="1" smtClean="0">
                <a:latin typeface="Calibri" pitchFamily="34" charset="0"/>
              </a:rPr>
              <a:t>Positas</a:t>
            </a:r>
            <a:r>
              <a:rPr lang="en-US" sz="1400" dirty="0" smtClean="0">
                <a:latin typeface="Calibri" pitchFamily="34" charset="0"/>
              </a:rPr>
              <a:t> College. 2009.</a:t>
            </a:r>
          </a:p>
          <a:p>
            <a:r>
              <a:rPr lang="en-US" sz="1400" u="sng" dirty="0" smtClean="0">
                <a:latin typeface="Calibri" pitchFamily="34" charset="0"/>
                <a:hlinkClick r:id="rId6"/>
              </a:rPr>
              <a:t>http://www.laspositascollege.edu/campuschangenetwork/documents/ReducingUnconsciousBiasF09.pdf</a:t>
            </a:r>
            <a:r>
              <a:rPr lang="en-US" sz="1400" dirty="0" smtClean="0">
                <a:latin typeface="Calibri" pitchFamily="34" charset="0"/>
              </a:rPr>
              <a:t> </a:t>
            </a:r>
            <a:br>
              <a:rPr lang="en-US" sz="1400" dirty="0" smtClean="0">
                <a:latin typeface="Calibri" pitchFamily="34" charset="0"/>
              </a:rPr>
            </a:br>
            <a:endParaRPr lang="en-US" sz="1400" dirty="0" smtClean="0">
              <a:latin typeface="Calibri" pitchFamily="34" charset="0"/>
            </a:endParaRPr>
          </a:p>
          <a:p>
            <a:r>
              <a:rPr lang="en-US" sz="1400" i="1" dirty="0" smtClean="0">
                <a:latin typeface="Calibri" pitchFamily="34" charset="0"/>
              </a:rPr>
              <a:t>Rising above Cognitive Errors: Guidelines for Search, Tenure Review, and Other Evaluative Committees.</a:t>
            </a:r>
            <a:r>
              <a:rPr lang="en-US" sz="1400" dirty="0" smtClean="0">
                <a:latin typeface="Calibri" pitchFamily="34" charset="0"/>
              </a:rPr>
              <a:t> </a:t>
            </a:r>
            <a:r>
              <a:rPr lang="en-US" sz="1400" dirty="0" err="1" smtClean="0">
                <a:latin typeface="Calibri" pitchFamily="34" charset="0"/>
              </a:rPr>
              <a:t>JoAnn</a:t>
            </a:r>
            <a:r>
              <a:rPr lang="en-US" sz="1400" dirty="0" smtClean="0">
                <a:latin typeface="Calibri" pitchFamily="34" charset="0"/>
              </a:rPr>
              <a:t> Moody, Council of Colleges of Arts &amp; Sciences. 2005.</a:t>
            </a:r>
          </a:p>
          <a:p>
            <a:r>
              <a:rPr lang="en-US" sz="1400" u="sng" dirty="0" smtClean="0">
                <a:latin typeface="Calibri" pitchFamily="34" charset="0"/>
                <a:hlinkClick r:id="rId7"/>
              </a:rPr>
              <a:t>http://www.ccas.net/files/ADVANCE/Moody%20Rising%20above%20Cognitive%20Errors%20List.pdf</a:t>
            </a:r>
            <a:endParaRPr lang="en-US" sz="1400" dirty="0" smtClean="0">
              <a:latin typeface="Calibri" pitchFamily="34" charset="0"/>
            </a:endParaRPr>
          </a:p>
          <a:p>
            <a:r>
              <a:rPr lang="en-US" sz="1400" dirty="0" smtClean="0">
                <a:latin typeface="Calibri" pitchFamily="34" charset="0"/>
              </a:rPr>
              <a:t> </a:t>
            </a:r>
          </a:p>
          <a:p>
            <a:endParaRPr lang="en-US" sz="1400" dirty="0" smtClean="0">
              <a:latin typeface="Calibri" pitchFamily="34" charset="0"/>
            </a:endParaRPr>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Calibri" pitchFamily="34" charset="0"/>
              </a:rPr>
              <a:t>References</a:t>
            </a:r>
            <a:endParaRPr lang="en-US" sz="2000" dirty="0">
              <a:latin typeface="Calibri" pitchFamily="34" charset="0"/>
            </a:endParaRPr>
          </a:p>
        </p:txBody>
      </p:sp>
      <p:sp>
        <p:nvSpPr>
          <p:cNvPr id="3" name="TextBox 2"/>
          <p:cNvSpPr txBox="1"/>
          <p:nvPr/>
        </p:nvSpPr>
        <p:spPr>
          <a:xfrm>
            <a:off x="267636" y="901339"/>
            <a:ext cx="8575918" cy="2677656"/>
          </a:xfrm>
          <a:prstGeom prst="rect">
            <a:avLst/>
          </a:prstGeom>
          <a:noFill/>
        </p:spPr>
        <p:txBody>
          <a:bodyPr wrap="square" rtlCol="0">
            <a:spAutoFit/>
          </a:bodyPr>
          <a:lstStyle/>
          <a:p>
            <a:r>
              <a:rPr lang="en-US" sz="1400" dirty="0" smtClean="0">
                <a:latin typeface="Calibri" pitchFamily="34" charset="0"/>
              </a:rPr>
              <a:t/>
            </a:r>
            <a:br>
              <a:rPr lang="en-US" sz="1400" dirty="0" smtClean="0">
                <a:latin typeface="Calibri" pitchFamily="34" charset="0"/>
              </a:rPr>
            </a:br>
            <a:r>
              <a:rPr lang="en-US" sz="1400" i="1" dirty="0" smtClean="0">
                <a:latin typeface="Calibri" pitchFamily="34" charset="0"/>
              </a:rPr>
              <a:t>Science Faculty’s Subtle Gender Biases Favor Male Students</a:t>
            </a:r>
            <a:r>
              <a:rPr lang="en-US" sz="1400" dirty="0" smtClean="0">
                <a:latin typeface="Calibri" pitchFamily="34" charset="0"/>
              </a:rPr>
              <a:t>. Corinne A. Moss-</a:t>
            </a:r>
            <a:r>
              <a:rPr lang="en-US" sz="1400" dirty="0" err="1" smtClean="0">
                <a:latin typeface="Calibri" pitchFamily="34" charset="0"/>
              </a:rPr>
              <a:t>Racusin</a:t>
            </a:r>
            <a:r>
              <a:rPr lang="en-US" sz="1400" dirty="0" smtClean="0">
                <a:latin typeface="Calibri" pitchFamily="34" charset="0"/>
              </a:rPr>
              <a:t>, John F. </a:t>
            </a:r>
            <a:r>
              <a:rPr lang="en-US" sz="1400" dirty="0" err="1" smtClean="0">
                <a:latin typeface="Calibri" pitchFamily="34" charset="0"/>
              </a:rPr>
              <a:t>Dovidio</a:t>
            </a:r>
            <a:r>
              <a:rPr lang="en-US" sz="1400" dirty="0" smtClean="0">
                <a:latin typeface="Calibri" pitchFamily="34" charset="0"/>
              </a:rPr>
              <a:t>, Victoria L. </a:t>
            </a:r>
            <a:r>
              <a:rPr lang="en-US" sz="1400" dirty="0" err="1" smtClean="0">
                <a:latin typeface="Calibri" pitchFamily="34" charset="0"/>
              </a:rPr>
              <a:t>Brescoll</a:t>
            </a:r>
            <a:r>
              <a:rPr lang="en-US" sz="1400" dirty="0" smtClean="0">
                <a:latin typeface="Calibri" pitchFamily="34" charset="0"/>
              </a:rPr>
              <a:t>, Mark J. Graham, and Jo </a:t>
            </a:r>
            <a:r>
              <a:rPr lang="en-US" sz="1400" dirty="0" err="1" smtClean="0">
                <a:latin typeface="Calibri" pitchFamily="34" charset="0"/>
              </a:rPr>
              <a:t>Handelsman</a:t>
            </a:r>
            <a:r>
              <a:rPr lang="en-US" sz="1400" dirty="0" smtClean="0">
                <a:latin typeface="Calibri" pitchFamily="34" charset="0"/>
              </a:rPr>
              <a:t>, Proceedings of the National Academy of Sciences. 2012.</a:t>
            </a:r>
          </a:p>
          <a:p>
            <a:r>
              <a:rPr lang="en-US" sz="1400" u="sng" dirty="0" smtClean="0">
                <a:latin typeface="Calibri" pitchFamily="34" charset="0"/>
                <a:hlinkClick r:id="rId2"/>
              </a:rPr>
              <a:t>http://www.pnas.org/content/109/41/16474.abstract</a:t>
            </a:r>
            <a:endParaRPr lang="en-US" sz="1400" dirty="0" smtClean="0">
              <a:latin typeface="Calibri" pitchFamily="34" charset="0"/>
            </a:endParaRPr>
          </a:p>
          <a:p>
            <a:endParaRPr lang="en-US" sz="1400" i="1" dirty="0" smtClean="0">
              <a:latin typeface="Calibri" pitchFamily="34" charset="0"/>
            </a:endParaRPr>
          </a:p>
          <a:p>
            <a:r>
              <a:rPr lang="en-US" sz="1400" i="1" dirty="0" smtClean="0">
                <a:latin typeface="Calibri" pitchFamily="34" charset="0"/>
              </a:rPr>
              <a:t>State </a:t>
            </a:r>
            <a:r>
              <a:rPr lang="en-US" sz="1400" i="1" dirty="0" smtClean="0">
                <a:latin typeface="Calibri" pitchFamily="34" charset="0"/>
              </a:rPr>
              <a:t>of Science: Implicit Bias Review </a:t>
            </a:r>
            <a:r>
              <a:rPr lang="en-US" sz="1400" i="1" dirty="0" smtClean="0">
                <a:latin typeface="Calibri" pitchFamily="34" charset="0"/>
              </a:rPr>
              <a:t>2014</a:t>
            </a:r>
            <a:r>
              <a:rPr lang="en-US" sz="1400" dirty="0" smtClean="0">
                <a:latin typeface="Calibri" pitchFamily="34" charset="0"/>
              </a:rPr>
              <a:t>. </a:t>
            </a:r>
            <a:r>
              <a:rPr lang="en-US" sz="1400" dirty="0" err="1" smtClean="0">
                <a:latin typeface="Calibri" pitchFamily="34" charset="0"/>
              </a:rPr>
              <a:t>Kirwan</a:t>
            </a:r>
            <a:r>
              <a:rPr lang="en-US" sz="1400" dirty="0" smtClean="0">
                <a:latin typeface="Calibri" pitchFamily="34" charset="0"/>
              </a:rPr>
              <a:t> Institute for the Study of Race and Ethnicity, </a:t>
            </a:r>
            <a:r>
              <a:rPr lang="en-US" sz="1400" dirty="0" smtClean="0">
                <a:latin typeface="Calibri" pitchFamily="34" charset="0"/>
              </a:rPr>
              <a:t>Ohio State </a:t>
            </a:r>
            <a:r>
              <a:rPr lang="en-US" sz="1400" dirty="0" smtClean="0">
                <a:latin typeface="Calibri" pitchFamily="34" charset="0"/>
              </a:rPr>
              <a:t>University. 2014.</a:t>
            </a:r>
            <a:endParaRPr lang="en-US" sz="1400" dirty="0" smtClean="0">
              <a:latin typeface="Calibri" pitchFamily="34" charset="0"/>
            </a:endParaRPr>
          </a:p>
          <a:p>
            <a:r>
              <a:rPr lang="en-US" sz="1400" u="sng" dirty="0" smtClean="0">
                <a:latin typeface="Calibri" pitchFamily="34" charset="0"/>
                <a:hlinkClick r:id="rId3"/>
              </a:rPr>
              <a:t>http://kirwaninstitute.osu.edu/wp-content/uploads/2014/03/2014-implicit-bias.pdf</a:t>
            </a:r>
            <a:r>
              <a:rPr lang="en-US" sz="1400" dirty="0" smtClean="0">
                <a:latin typeface="Calibri" pitchFamily="34" charset="0"/>
              </a:rPr>
              <a:t> </a:t>
            </a:r>
          </a:p>
          <a:p>
            <a:r>
              <a:rPr lang="en-US" sz="1400" dirty="0" smtClean="0">
                <a:latin typeface="Calibri" pitchFamily="34" charset="0"/>
              </a:rPr>
              <a:t> </a:t>
            </a:r>
          </a:p>
          <a:p>
            <a:r>
              <a:rPr lang="en-US" sz="1400" i="1" dirty="0" smtClean="0">
                <a:latin typeface="Calibri" pitchFamily="34" charset="0"/>
              </a:rPr>
              <a:t>What You Don’t Know: The Science of Unconscious Bias and What To Do About It in the Search and Recruitment </a:t>
            </a:r>
            <a:r>
              <a:rPr lang="en-US" sz="1400" i="1" dirty="0" smtClean="0">
                <a:latin typeface="Calibri" pitchFamily="34" charset="0"/>
              </a:rPr>
              <a:t>Process</a:t>
            </a:r>
            <a:r>
              <a:rPr lang="en-US" sz="1400" dirty="0" smtClean="0">
                <a:latin typeface="Calibri" pitchFamily="34" charset="0"/>
              </a:rPr>
              <a:t>. Association </a:t>
            </a:r>
            <a:r>
              <a:rPr lang="en-US" sz="1400" dirty="0" smtClean="0">
                <a:latin typeface="Calibri" pitchFamily="34" charset="0"/>
              </a:rPr>
              <a:t>of American Medical </a:t>
            </a:r>
            <a:r>
              <a:rPr lang="en-US" sz="1400" dirty="0" smtClean="0">
                <a:latin typeface="Calibri" pitchFamily="34" charset="0"/>
              </a:rPr>
              <a:t>Colleges. 2010.</a:t>
            </a:r>
            <a:endParaRPr lang="en-US" sz="1400" dirty="0" smtClean="0">
              <a:latin typeface="Calibri" pitchFamily="34" charset="0"/>
            </a:endParaRPr>
          </a:p>
          <a:p>
            <a:r>
              <a:rPr lang="en-US" sz="1400" u="sng" dirty="0" smtClean="0">
                <a:latin typeface="Calibri" pitchFamily="34" charset="0"/>
                <a:hlinkClick r:id="rId4"/>
              </a:rPr>
              <a:t>https://www.aamc.org/video/t4fnst37/index.htm</a:t>
            </a:r>
            <a:endParaRPr lang="en-US" sz="1400" dirty="0" smtClean="0">
              <a:latin typeface="Calibri" pitchFamily="34" charset="0"/>
            </a:endParaRPr>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Hiring a Diverse Faculty</a:t>
            </a:r>
            <a:endParaRPr lang="en-US" sz="2000" dirty="0">
              <a:latin typeface="Calibri" pitchFamily="34" charset="0"/>
            </a:endParaRPr>
          </a:p>
        </p:txBody>
      </p:sp>
      <p:sp>
        <p:nvSpPr>
          <p:cNvPr id="3" name="TextBox 2"/>
          <p:cNvSpPr txBox="1"/>
          <p:nvPr/>
        </p:nvSpPr>
        <p:spPr>
          <a:xfrm>
            <a:off x="267636" y="1060440"/>
            <a:ext cx="8575918" cy="5447645"/>
          </a:xfrm>
          <a:prstGeom prst="rect">
            <a:avLst/>
          </a:prstGeom>
          <a:noFill/>
        </p:spPr>
        <p:txBody>
          <a:bodyPr wrap="square" rtlCol="0">
            <a:spAutoFit/>
          </a:bodyPr>
          <a:lstStyle/>
          <a:p>
            <a:r>
              <a:rPr lang="en-US" sz="2400" dirty="0" smtClean="0">
                <a:latin typeface="Calibri" pitchFamily="34" charset="0"/>
              </a:rPr>
              <a:t>Why is diversity important</a:t>
            </a:r>
            <a:r>
              <a:rPr lang="en-US" sz="2400" dirty="0" smtClean="0">
                <a:latin typeface="Calibri" pitchFamily="34" charset="0"/>
              </a:rPr>
              <a:t>?</a:t>
            </a:r>
          </a:p>
          <a:p>
            <a:endParaRPr lang="en-US" sz="1200" dirty="0" smtClean="0">
              <a:latin typeface="Calibri" pitchFamily="34" charset="0"/>
            </a:endParaRPr>
          </a:p>
          <a:p>
            <a:pPr lvl="1">
              <a:buClr>
                <a:schemeClr val="accent1">
                  <a:lumMod val="50000"/>
                </a:schemeClr>
              </a:buClr>
              <a:buFont typeface="Arial" pitchFamily="34" charset="0"/>
              <a:buChar char="•"/>
            </a:pPr>
            <a:r>
              <a:rPr lang="en-US" sz="2400" dirty="0" smtClean="0">
                <a:latin typeface="Calibri" pitchFamily="34" charset="0"/>
              </a:rPr>
              <a:t> Diversity influences the </a:t>
            </a:r>
            <a:r>
              <a:rPr lang="en-US" sz="2400" b="1" u="sng" dirty="0" smtClean="0">
                <a:latin typeface="Calibri" pitchFamily="34" charset="0"/>
              </a:rPr>
              <a:t>strength and productivity </a:t>
            </a:r>
            <a:r>
              <a:rPr lang="en-US" sz="2400" dirty="0" smtClean="0">
                <a:latin typeface="Calibri" pitchFamily="34" charset="0"/>
              </a:rPr>
              <a:t>of campus</a:t>
            </a:r>
            <a:r>
              <a:rPr lang="en-US" sz="2400" dirty="0" smtClean="0">
                <a:latin typeface="Calibri" pitchFamily="34" charset="0"/>
              </a:rPr>
              <a:t>.</a:t>
            </a:r>
          </a:p>
          <a:p>
            <a:pPr lvl="1">
              <a:buClr>
                <a:schemeClr val="accent1">
                  <a:lumMod val="50000"/>
                </a:schemeClr>
              </a:buClr>
              <a:buFont typeface="Arial" pitchFamily="34" charset="0"/>
              <a:buChar char="•"/>
            </a:pPr>
            <a:endParaRPr lang="en-US" sz="1200" dirty="0" smtClean="0">
              <a:latin typeface="Calibri" pitchFamily="34" charset="0"/>
            </a:endParaRPr>
          </a:p>
          <a:p>
            <a:pPr lvl="1">
              <a:buClr>
                <a:schemeClr val="accent1">
                  <a:lumMod val="50000"/>
                </a:schemeClr>
              </a:buClr>
              <a:buFont typeface="Arial" pitchFamily="34" charset="0"/>
              <a:buChar char="•"/>
            </a:pPr>
            <a:r>
              <a:rPr lang="en-US" sz="2400" dirty="0" smtClean="0">
                <a:latin typeface="Calibri" pitchFamily="34" charset="0"/>
              </a:rPr>
              <a:t> It </a:t>
            </a:r>
            <a:r>
              <a:rPr lang="en-US" sz="2400" b="1" u="sng" dirty="0" smtClean="0">
                <a:latin typeface="Calibri" pitchFamily="34" charset="0"/>
              </a:rPr>
              <a:t>creates </a:t>
            </a:r>
            <a:r>
              <a:rPr lang="en-US" sz="2400" b="1" u="sng" dirty="0" smtClean="0">
                <a:latin typeface="Calibri" pitchFamily="34" charset="0"/>
              </a:rPr>
              <a:t>opportunities </a:t>
            </a:r>
            <a:r>
              <a:rPr lang="en-US" sz="2400" dirty="0" smtClean="0">
                <a:latin typeface="Calibri" pitchFamily="34" charset="0"/>
              </a:rPr>
              <a:t>for a variety of ideas, perspectives, and experiences to be </a:t>
            </a:r>
            <a:r>
              <a:rPr lang="en-US" sz="2400" dirty="0" smtClean="0">
                <a:latin typeface="Calibri" pitchFamily="34" charset="0"/>
              </a:rPr>
              <a:t>exchanged.</a:t>
            </a:r>
          </a:p>
          <a:p>
            <a:pPr lvl="1">
              <a:buClr>
                <a:schemeClr val="accent1">
                  <a:lumMod val="50000"/>
                </a:schemeClr>
              </a:buClr>
              <a:buFont typeface="Arial" pitchFamily="34" charset="0"/>
              <a:buChar char="•"/>
            </a:pPr>
            <a:endParaRPr lang="en-US" sz="1200" dirty="0" smtClean="0">
              <a:latin typeface="Calibri" pitchFamily="34" charset="0"/>
            </a:endParaRPr>
          </a:p>
          <a:p>
            <a:pPr lvl="1">
              <a:buClr>
                <a:schemeClr val="accent1">
                  <a:lumMod val="50000"/>
                </a:schemeClr>
              </a:buClr>
              <a:buFont typeface="Arial" pitchFamily="34" charset="0"/>
              <a:buChar char="•"/>
            </a:pPr>
            <a:r>
              <a:rPr lang="en-US" sz="2400" dirty="0" smtClean="0">
                <a:latin typeface="Calibri" pitchFamily="34" charset="0"/>
              </a:rPr>
              <a:t> Diverse faculty members can provide </a:t>
            </a:r>
            <a:r>
              <a:rPr lang="en-US" sz="2400" b="1" u="sng" dirty="0" smtClean="0">
                <a:latin typeface="Calibri" pitchFamily="34" charset="0"/>
              </a:rPr>
              <a:t>stronger role models </a:t>
            </a:r>
            <a:r>
              <a:rPr lang="en-US" sz="2400" dirty="0" smtClean="0">
                <a:latin typeface="Calibri" pitchFamily="34" charset="0"/>
              </a:rPr>
              <a:t>for a diverse student body.</a:t>
            </a:r>
          </a:p>
          <a:p>
            <a:pPr lvl="1">
              <a:buClr>
                <a:schemeClr val="accent1">
                  <a:lumMod val="50000"/>
                </a:schemeClr>
              </a:buClr>
              <a:buFont typeface="Arial" pitchFamily="34" charset="0"/>
              <a:buChar char="•"/>
            </a:pPr>
            <a:endParaRPr lang="en-US" sz="1200" dirty="0" smtClean="0">
              <a:latin typeface="Calibri" pitchFamily="34" charset="0"/>
            </a:endParaRPr>
          </a:p>
          <a:p>
            <a:pPr lvl="1">
              <a:buClr>
                <a:schemeClr val="accent1">
                  <a:lumMod val="50000"/>
                </a:schemeClr>
              </a:buClr>
              <a:buFont typeface="Arial" pitchFamily="34" charset="0"/>
              <a:buChar char="•"/>
            </a:pPr>
            <a:r>
              <a:rPr lang="en-US" sz="2400" dirty="0" smtClean="0">
                <a:latin typeface="Calibri" pitchFamily="34" charset="0"/>
              </a:rPr>
              <a:t> </a:t>
            </a:r>
            <a:r>
              <a:rPr lang="en-US" sz="2400" dirty="0" smtClean="0">
                <a:latin typeface="Calibri" pitchFamily="34" charset="0"/>
              </a:rPr>
              <a:t>Research provides evidence that a diverse faculty and student body increases </a:t>
            </a:r>
            <a:r>
              <a:rPr lang="en-US" sz="2400" b="1" u="sng" dirty="0" smtClean="0">
                <a:latin typeface="Calibri" pitchFamily="34" charset="0"/>
              </a:rPr>
              <a:t>creativity, innovation, and problem-solving</a:t>
            </a:r>
            <a:r>
              <a:rPr lang="en-US" sz="2400" dirty="0" smtClean="0">
                <a:latin typeface="Calibri" pitchFamily="34" charset="0"/>
              </a:rPr>
              <a:t>.</a:t>
            </a:r>
          </a:p>
          <a:p>
            <a:endParaRPr lang="en-US" sz="2400" dirty="0" smtClean="0">
              <a:latin typeface="Calibri" pitchFamily="34" charset="0"/>
            </a:endParaRPr>
          </a:p>
          <a:p>
            <a:r>
              <a:rPr lang="en-US" sz="2400" dirty="0" smtClean="0">
                <a:latin typeface="Calibri" pitchFamily="34" charset="0"/>
              </a:rPr>
              <a:t>These are some of the ways diversity can enhance the climate and educational quality of the university.</a:t>
            </a:r>
            <a:endParaRPr lang="en-US" sz="2400" dirty="0" smtClean="0">
              <a:latin typeface="Calibri" pitchFamily="34" charset="0"/>
            </a:endParaRPr>
          </a:p>
          <a:p>
            <a:endParaRPr lang="en-US" sz="2400" b="1" dirty="0" smtClean="0">
              <a:solidFill>
                <a:schemeClr val="accent2">
                  <a:lumMod val="75000"/>
                </a:schemeClr>
              </a:solidFill>
              <a:latin typeface="Calibri" pitchFamily="34" charset="0"/>
            </a:endParaRPr>
          </a:p>
        </p:txBody>
      </p:sp>
      <p:sp>
        <p:nvSpPr>
          <p:cNvPr id="6" name="Slide Number Placeholder 5"/>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3</a:t>
            </a:fld>
            <a:endParaRPr lang="en-US"/>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Hiring a Diverse Faculty</a:t>
            </a:r>
            <a:endParaRPr lang="en-US" sz="2000" dirty="0">
              <a:latin typeface="Calibri" pitchFamily="34" charset="0"/>
            </a:endParaRPr>
          </a:p>
        </p:txBody>
      </p:sp>
      <p:sp>
        <p:nvSpPr>
          <p:cNvPr id="6" name="Slide Number Placeholder 5"/>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4</a:t>
            </a:fld>
            <a:endParaRPr lang="en-US"/>
          </a:p>
        </p:txBody>
      </p:sp>
      <p:sp>
        <p:nvSpPr>
          <p:cNvPr id="5" name="Oval Callout 4"/>
          <p:cNvSpPr/>
          <p:nvPr/>
        </p:nvSpPr>
        <p:spPr>
          <a:xfrm>
            <a:off x="313509" y="1071151"/>
            <a:ext cx="3618411" cy="2743202"/>
          </a:xfrm>
          <a:prstGeom prst="wedgeEllipseCallou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libri" pitchFamily="34" charset="0"/>
              </a:rPr>
              <a:t>“In order for colleges and universities to truly prepare students for the real world, these places of higher learning need to cultivate diverse populations.”</a:t>
            </a:r>
            <a:endParaRPr lang="en-US" b="1" dirty="0">
              <a:latin typeface="Calibri" pitchFamily="34" charset="0"/>
            </a:endParaRPr>
          </a:p>
        </p:txBody>
      </p:sp>
      <p:sp>
        <p:nvSpPr>
          <p:cNvPr id="7" name="Rectangular Callout 6"/>
          <p:cNvSpPr/>
          <p:nvPr/>
        </p:nvSpPr>
        <p:spPr>
          <a:xfrm>
            <a:off x="4872445" y="1058090"/>
            <a:ext cx="3461657" cy="2455817"/>
          </a:xfrm>
          <a:prstGeom prst="wedgeRectCallou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libri" pitchFamily="34" charset="0"/>
              </a:rPr>
              <a:t>“Diversity in faculty should not only be sought out for the students’ advantage ... the college legacy as a whole benefits when many different perspectives are represented.”</a:t>
            </a:r>
            <a:endParaRPr lang="en-US" b="1" dirty="0">
              <a:latin typeface="Calibri" pitchFamily="34" charset="0"/>
            </a:endParaRPr>
          </a:p>
        </p:txBody>
      </p:sp>
      <p:sp>
        <p:nvSpPr>
          <p:cNvPr id="8" name="Rounded Rectangular Callout 7"/>
          <p:cNvSpPr/>
          <p:nvPr/>
        </p:nvSpPr>
        <p:spPr>
          <a:xfrm>
            <a:off x="2063930" y="4127865"/>
            <a:ext cx="5473337" cy="1463040"/>
          </a:xfrm>
          <a:prstGeom prst="wedgeRoundRectCallout">
            <a:avLst>
              <a:gd name="adj1" fmla="val -19878"/>
              <a:gd name="adj2" fmla="val 73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libri" pitchFamily="34" charset="0"/>
              </a:rPr>
              <a:t>“Faculty members have the long-term ability to shape the campus culture and make it more in sync with the rest of the real world.”</a:t>
            </a:r>
            <a:endParaRPr lang="en-US" b="1" dirty="0">
              <a:latin typeface="Calibri" pitchFamily="34" charset="0"/>
            </a:endParaRPr>
          </a:p>
        </p:txBody>
      </p:sp>
      <p:sp>
        <p:nvSpPr>
          <p:cNvPr id="9" name="TextBox 8"/>
          <p:cNvSpPr txBox="1"/>
          <p:nvPr/>
        </p:nvSpPr>
        <p:spPr>
          <a:xfrm>
            <a:off x="966651" y="6100354"/>
            <a:ext cx="7576458" cy="461665"/>
          </a:xfrm>
          <a:prstGeom prst="rect">
            <a:avLst/>
          </a:prstGeom>
          <a:noFill/>
        </p:spPr>
        <p:txBody>
          <a:bodyPr wrap="square" rtlCol="0">
            <a:spAutoFit/>
          </a:bodyPr>
          <a:lstStyle/>
          <a:p>
            <a:r>
              <a:rPr lang="en-US" sz="1200" dirty="0" smtClean="0">
                <a:latin typeface="Calibri" pitchFamily="34" charset="0"/>
              </a:rPr>
              <a:t>“</a:t>
            </a:r>
            <a:r>
              <a:rPr lang="en-US" sz="1200" dirty="0" smtClean="0">
                <a:latin typeface="Calibri" pitchFamily="34" charset="0"/>
              </a:rPr>
              <a:t>Diversity in College Faculty Just as Important as Student </a:t>
            </a:r>
            <a:r>
              <a:rPr lang="en-US" sz="1200" dirty="0" smtClean="0">
                <a:latin typeface="Calibri" pitchFamily="34" charset="0"/>
              </a:rPr>
              <a:t>Body.”</a:t>
            </a:r>
            <a:r>
              <a:rPr lang="en-US" sz="1200" dirty="0" smtClean="0">
                <a:latin typeface="Calibri" pitchFamily="34" charset="0"/>
              </a:rPr>
              <a:t> Matthew Lynch, </a:t>
            </a:r>
            <a:r>
              <a:rPr lang="en-US" sz="1200" i="1" dirty="0" smtClean="0">
                <a:latin typeface="Calibri" pitchFamily="34" charset="0"/>
              </a:rPr>
              <a:t>Diverse: Issues in Higher </a:t>
            </a:r>
            <a:r>
              <a:rPr lang="en-US" sz="1200" i="1" dirty="0" smtClean="0">
                <a:latin typeface="Calibri" pitchFamily="34" charset="0"/>
              </a:rPr>
              <a:t>Education</a:t>
            </a:r>
            <a:r>
              <a:rPr lang="en-US" sz="1200" dirty="0" smtClean="0">
                <a:latin typeface="Calibri" pitchFamily="34" charset="0"/>
              </a:rPr>
              <a:t>. 2013. </a:t>
            </a:r>
            <a:r>
              <a:rPr lang="en-US" sz="1200" dirty="0" smtClean="0">
                <a:latin typeface="Calibri" pitchFamily="34" charset="0"/>
                <a:hlinkClick r:id="rId3"/>
              </a:rPr>
              <a:t>http://diverseeducation.com/article/52902/</a:t>
            </a:r>
            <a:endParaRPr lang="en-US" sz="1200" dirty="0" smtClean="0">
              <a:latin typeface="Calibri" pitchFamily="34" charset="0"/>
            </a:endParaRPr>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Diversity at Oakland University - Faculty</a:t>
            </a:r>
          </a:p>
          <a:p>
            <a:endParaRPr lang="en-US" sz="2000" dirty="0">
              <a:latin typeface="Calibri" pitchFamily="34" charset="0"/>
            </a:endParaRPr>
          </a:p>
        </p:txBody>
      </p:sp>
      <p:sp>
        <p:nvSpPr>
          <p:cNvPr id="6" name="Slide Number Placeholder 5"/>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5</a:t>
            </a:fld>
            <a:endParaRPr lang="en-US"/>
          </a:p>
        </p:txBody>
      </p:sp>
      <p:pic>
        <p:nvPicPr>
          <p:cNvPr id="9" name="Picture 8" descr="stats.png"/>
          <p:cNvPicPr>
            <a:picLocks noChangeAspect="1"/>
          </p:cNvPicPr>
          <p:nvPr/>
        </p:nvPicPr>
        <p:blipFill>
          <a:blip r:embed="rId3" cstate="print"/>
          <a:srcRect b="18951"/>
          <a:stretch>
            <a:fillRect/>
          </a:stretch>
        </p:blipFill>
        <p:spPr>
          <a:xfrm>
            <a:off x="785460" y="695372"/>
            <a:ext cx="4406995" cy="5927497"/>
          </a:xfrm>
          <a:prstGeom prst="rect">
            <a:avLst/>
          </a:prstGeom>
        </p:spPr>
      </p:pic>
      <p:sp>
        <p:nvSpPr>
          <p:cNvPr id="10" name="TextBox 9"/>
          <p:cNvSpPr txBox="1"/>
          <p:nvPr/>
        </p:nvSpPr>
        <p:spPr>
          <a:xfrm>
            <a:off x="5264331" y="2743221"/>
            <a:ext cx="3696789" cy="1477328"/>
          </a:xfrm>
          <a:prstGeom prst="rect">
            <a:avLst/>
          </a:prstGeom>
          <a:noFill/>
        </p:spPr>
        <p:txBody>
          <a:bodyPr wrap="square" rtlCol="0">
            <a:spAutoFit/>
          </a:bodyPr>
          <a:lstStyle/>
          <a:p>
            <a:r>
              <a:rPr lang="en-US" dirty="0" smtClean="0">
                <a:latin typeface="Calibri" pitchFamily="34" charset="0"/>
              </a:rPr>
              <a:t>Faculty Statistics taken from 2013  Oakland University Climate Survey</a:t>
            </a:r>
          </a:p>
          <a:p>
            <a:r>
              <a:rPr lang="en-US" dirty="0" smtClean="0">
                <a:solidFill>
                  <a:schemeClr val="accent2">
                    <a:lumMod val="75000"/>
                  </a:schemeClr>
                </a:solidFill>
                <a:latin typeface="Calibri" pitchFamily="34" charset="0"/>
                <a:hlinkClick r:id="rId4"/>
              </a:rPr>
              <a:t>http://</a:t>
            </a:r>
            <a:r>
              <a:rPr lang="en-US" dirty="0" smtClean="0">
                <a:solidFill>
                  <a:schemeClr val="accent2">
                    <a:lumMod val="75000"/>
                  </a:schemeClr>
                </a:solidFill>
                <a:latin typeface="Calibri" pitchFamily="34" charset="0"/>
                <a:hlinkClick r:id="rId4"/>
              </a:rPr>
              <a:t>wwwp.oakland.edu/Assets/upload/docs/Diversity/DEI/Faculty.pdf</a:t>
            </a:r>
            <a:endParaRPr lang="en-US" dirty="0" smtClean="0">
              <a:solidFill>
                <a:schemeClr val="accent2">
                  <a:lumMod val="75000"/>
                </a:schemeClr>
              </a:solidFill>
              <a:latin typeface="Calibri" pitchFamily="34" charset="0"/>
            </a:endParaRPr>
          </a:p>
          <a:p>
            <a:r>
              <a:rPr lang="en-US" dirty="0" smtClean="0">
                <a:latin typeface="Calibri" pitchFamily="34" charset="0"/>
              </a:rPr>
              <a:t>Response rate: 13.6%</a:t>
            </a:r>
            <a:endParaRPr lang="en-US" dirty="0" smtClean="0">
              <a:latin typeface="Calibri" pitchFamily="34" charset="0"/>
            </a:endParaRPr>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Diversity at Oakland University - Students</a:t>
            </a:r>
          </a:p>
          <a:p>
            <a:endParaRPr lang="en-US" sz="2000" dirty="0">
              <a:latin typeface="Calibri" pitchFamily="34" charset="0"/>
            </a:endParaRPr>
          </a:p>
        </p:txBody>
      </p:sp>
      <p:sp>
        <p:nvSpPr>
          <p:cNvPr id="6" name="Slide Number Placeholder 5"/>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6</a:t>
            </a:fld>
            <a:endParaRPr lang="en-US"/>
          </a:p>
        </p:txBody>
      </p:sp>
      <p:pic>
        <p:nvPicPr>
          <p:cNvPr id="8" name="Picture 7" descr="ou undergrad.png"/>
          <p:cNvPicPr>
            <a:picLocks noChangeAspect="1"/>
          </p:cNvPicPr>
          <p:nvPr/>
        </p:nvPicPr>
        <p:blipFill>
          <a:blip r:embed="rId3" cstate="print"/>
          <a:srcRect t="8978" b="18131"/>
          <a:stretch>
            <a:fillRect/>
          </a:stretch>
        </p:blipFill>
        <p:spPr>
          <a:xfrm>
            <a:off x="1210847" y="1175656"/>
            <a:ext cx="6901188" cy="4114800"/>
          </a:xfrm>
          <a:prstGeom prst="rect">
            <a:avLst/>
          </a:prstGeom>
        </p:spPr>
      </p:pic>
      <p:sp>
        <p:nvSpPr>
          <p:cNvPr id="9" name="TextBox 8"/>
          <p:cNvSpPr txBox="1"/>
          <p:nvPr/>
        </p:nvSpPr>
        <p:spPr>
          <a:xfrm>
            <a:off x="1175657" y="5564777"/>
            <a:ext cx="6740434" cy="646331"/>
          </a:xfrm>
          <a:prstGeom prst="rect">
            <a:avLst/>
          </a:prstGeom>
          <a:noFill/>
        </p:spPr>
        <p:txBody>
          <a:bodyPr wrap="square" rtlCol="0">
            <a:spAutoFit/>
          </a:bodyPr>
          <a:lstStyle/>
          <a:p>
            <a:r>
              <a:rPr lang="en-US" dirty="0" smtClean="0">
                <a:latin typeface="Calibri" pitchFamily="34" charset="0"/>
              </a:rPr>
              <a:t>Changes in demographics of the student body, data from </a:t>
            </a:r>
            <a:r>
              <a:rPr lang="en-US" i="1" dirty="0" smtClean="0">
                <a:latin typeface="Calibri" pitchFamily="34" charset="0"/>
              </a:rPr>
              <a:t>Diversity at Oakland University: A closer look at underrepresented minorities</a:t>
            </a:r>
            <a:r>
              <a:rPr lang="en-US" dirty="0" smtClean="0">
                <a:latin typeface="Calibri" pitchFamily="34" charset="0"/>
              </a:rPr>
              <a:t>.</a:t>
            </a:r>
            <a:endParaRPr lang="en-US" dirty="0">
              <a:latin typeface="Calibri" pitchFamily="34" charset="0"/>
            </a:endParaRPr>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Addressing Biases</a:t>
            </a:r>
          </a:p>
          <a:p>
            <a:endParaRPr lang="en-US" sz="2000" dirty="0">
              <a:latin typeface="Calibri" pitchFamily="34" charset="0"/>
            </a:endParaRPr>
          </a:p>
        </p:txBody>
      </p:sp>
      <p:sp>
        <p:nvSpPr>
          <p:cNvPr id="3" name="TextBox 2"/>
          <p:cNvSpPr txBox="1"/>
          <p:nvPr/>
        </p:nvSpPr>
        <p:spPr>
          <a:xfrm>
            <a:off x="267636" y="1060440"/>
            <a:ext cx="8575918" cy="5016758"/>
          </a:xfrm>
          <a:prstGeom prst="rect">
            <a:avLst/>
          </a:prstGeom>
          <a:noFill/>
        </p:spPr>
        <p:txBody>
          <a:bodyPr wrap="square" rtlCol="0">
            <a:spAutoFit/>
          </a:bodyPr>
          <a:lstStyle/>
          <a:p>
            <a:endParaRPr lang="en-US" sz="2400" b="1" i="1" dirty="0" smtClean="0">
              <a:solidFill>
                <a:schemeClr val="accent1">
                  <a:lumMod val="50000"/>
                </a:schemeClr>
              </a:solidFill>
              <a:latin typeface="Calibri" pitchFamily="34" charset="0"/>
            </a:endParaRPr>
          </a:p>
          <a:p>
            <a:r>
              <a:rPr lang="en-US" sz="2400" b="1" i="1" dirty="0" smtClean="0">
                <a:solidFill>
                  <a:schemeClr val="accent1">
                    <a:lumMod val="50000"/>
                  </a:schemeClr>
                </a:solidFill>
                <a:latin typeface="Calibri" pitchFamily="34" charset="0"/>
              </a:rPr>
              <a:t>“Learning to respect and appreciate each other’s cultural and stylistic differences and becoming aware of unconscious assumptions and behaviors that may influence our interactions will enable us to minimize the challenges and derive maximum benefits from diversity.”</a:t>
            </a:r>
          </a:p>
          <a:p>
            <a:endParaRPr lang="en-US" sz="2400" b="1" i="1" dirty="0" smtClean="0">
              <a:solidFill>
                <a:schemeClr val="accent1">
                  <a:lumMod val="50000"/>
                </a:schemeClr>
              </a:solidFill>
              <a:latin typeface="Calibri" pitchFamily="34" charset="0"/>
            </a:endParaRPr>
          </a:p>
          <a:p>
            <a:r>
              <a:rPr lang="en-US" sz="1600" dirty="0" smtClean="0">
                <a:latin typeface="Calibri" pitchFamily="34" charset="0"/>
              </a:rPr>
              <a:t>Benefits and Challenges of Diversity in Academic Settings, WISELI, University of Wisconsin-Madison.</a:t>
            </a:r>
            <a:r>
              <a:rPr lang="en-US" sz="1600" dirty="0" smtClean="0">
                <a:latin typeface="Calibri" pitchFamily="34" charset="0"/>
              </a:rPr>
              <a:t/>
            </a:r>
            <a:br>
              <a:rPr lang="en-US" sz="1600" dirty="0" smtClean="0">
                <a:latin typeface="Calibri" pitchFamily="34" charset="0"/>
              </a:rPr>
            </a:br>
            <a:r>
              <a:rPr lang="en-US" sz="1600" dirty="0" smtClean="0">
                <a:latin typeface="Calibri" pitchFamily="34" charset="0"/>
                <a:hlinkClick r:id="rId3"/>
              </a:rPr>
              <a:t>http://</a:t>
            </a:r>
            <a:r>
              <a:rPr lang="en-US" sz="1600" dirty="0" smtClean="0">
                <a:latin typeface="Calibri" pitchFamily="34" charset="0"/>
                <a:hlinkClick r:id="rId3"/>
              </a:rPr>
              <a:t>wiseli.engr.wisc.edu/docs/Benefits_Challenges.pdf</a:t>
            </a:r>
            <a:endParaRPr lang="en-US" sz="1600" dirty="0" smtClean="0">
              <a:latin typeface="Calibri" pitchFamily="34" charset="0"/>
            </a:endParaRPr>
          </a:p>
          <a:p>
            <a:endParaRPr lang="en-US" sz="2400" dirty="0" smtClean="0">
              <a:latin typeface="Calibri" pitchFamily="34" charset="0"/>
            </a:endParaRPr>
          </a:p>
          <a:p>
            <a:endParaRPr lang="en-US" sz="2400" dirty="0" smtClean="0">
              <a:latin typeface="Calibri" pitchFamily="34" charset="0"/>
            </a:endParaRPr>
          </a:p>
          <a:p>
            <a:r>
              <a:rPr lang="en-US" sz="2400" dirty="0" smtClean="0">
                <a:latin typeface="Calibri" pitchFamily="34" charset="0"/>
              </a:rPr>
              <a:t>This presentation will introduce types of biases and present some solutions for addressing bias in the recruitment and hiring process.</a:t>
            </a:r>
            <a:endParaRPr lang="en-US" sz="2400" dirty="0" smtClean="0">
              <a:latin typeface="Calibri" pitchFamily="34" charset="0"/>
            </a:endParaRPr>
          </a:p>
          <a:p>
            <a:endParaRPr lang="en-US" sz="2400" b="1" dirty="0" smtClean="0">
              <a:solidFill>
                <a:schemeClr val="accent2">
                  <a:lumMod val="75000"/>
                </a:schemeClr>
              </a:solidFill>
              <a:latin typeface="Calibri" pitchFamily="34" charset="0"/>
            </a:endParaRPr>
          </a:p>
        </p:txBody>
      </p:sp>
      <p:sp>
        <p:nvSpPr>
          <p:cNvPr id="6" name="Slide Number Placeholder 5"/>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7</a:t>
            </a:fld>
            <a:endParaRPr lang="en-US"/>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6945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Types of Bias</a:t>
            </a:r>
            <a:endParaRPr lang="en-US" sz="2000" b="1" dirty="0">
              <a:latin typeface="Calibri" pitchFamily="34" charset="0"/>
            </a:endParaRPr>
          </a:p>
        </p:txBody>
      </p:sp>
      <p:sp>
        <p:nvSpPr>
          <p:cNvPr id="3" name="TextBox 2"/>
          <p:cNvSpPr txBox="1"/>
          <p:nvPr/>
        </p:nvSpPr>
        <p:spPr>
          <a:xfrm>
            <a:off x="267635" y="1060440"/>
            <a:ext cx="8706547" cy="4955203"/>
          </a:xfrm>
          <a:prstGeom prst="rect">
            <a:avLst/>
          </a:prstGeom>
          <a:noFill/>
        </p:spPr>
        <p:txBody>
          <a:bodyPr wrap="square" rtlCol="0">
            <a:spAutoFit/>
          </a:bodyPr>
          <a:lstStyle/>
          <a:p>
            <a:r>
              <a:rPr lang="en-US" sz="2000" b="1" dirty="0" smtClean="0">
                <a:solidFill>
                  <a:schemeClr val="accent2">
                    <a:lumMod val="75000"/>
                  </a:schemeClr>
                </a:solidFill>
                <a:latin typeface="Calibri" pitchFamily="34" charset="0"/>
              </a:rPr>
              <a:t>Bias may affect a reviewer’s perception of a candidate either negatively or positively.</a:t>
            </a:r>
          </a:p>
          <a:p>
            <a:endParaRPr lang="en-US" sz="1200" dirty="0" smtClean="0">
              <a:solidFill>
                <a:schemeClr val="accent2">
                  <a:lumMod val="75000"/>
                </a:schemeClr>
              </a:solidFill>
              <a:latin typeface="Calibri" pitchFamily="34" charset="0"/>
            </a:endParaRPr>
          </a:p>
          <a:p>
            <a:r>
              <a:rPr lang="en-US" sz="2000" b="1" dirty="0" smtClean="0">
                <a:latin typeface="Calibri" pitchFamily="34" charset="0"/>
              </a:rPr>
              <a:t>IMPLICIT BIAS</a:t>
            </a:r>
          </a:p>
          <a:p>
            <a:r>
              <a:rPr lang="en-US" dirty="0">
                <a:latin typeface="Calibri" pitchFamily="34" charset="0"/>
              </a:rPr>
              <a:t>A</a:t>
            </a:r>
            <a:r>
              <a:rPr lang="en-US" dirty="0" smtClean="0">
                <a:latin typeface="Calibri" pitchFamily="34" charset="0"/>
              </a:rPr>
              <a:t> </a:t>
            </a:r>
            <a:r>
              <a:rPr lang="en-US" b="1" u="sng" dirty="0" smtClean="0">
                <a:latin typeface="Calibri" pitchFamily="34" charset="0"/>
              </a:rPr>
              <a:t>positive or negative </a:t>
            </a:r>
            <a:r>
              <a:rPr lang="en-US" dirty="0" smtClean="0">
                <a:latin typeface="Calibri" pitchFamily="34" charset="0"/>
              </a:rPr>
              <a:t>mental attitude towards a person, thing, or group that a person holds at an </a:t>
            </a:r>
            <a:r>
              <a:rPr lang="en-US" b="1" u="sng" dirty="0" smtClean="0">
                <a:latin typeface="Calibri" pitchFamily="34" charset="0"/>
              </a:rPr>
              <a:t>unconscious level</a:t>
            </a:r>
            <a:r>
              <a:rPr lang="en-US" dirty="0" smtClean="0">
                <a:latin typeface="Calibri" pitchFamily="34" charset="0"/>
              </a:rPr>
              <a:t>.  </a:t>
            </a:r>
          </a:p>
          <a:p>
            <a:r>
              <a:rPr lang="en-US" dirty="0">
                <a:latin typeface="Calibri" pitchFamily="34" charset="0"/>
              </a:rPr>
              <a:t>	</a:t>
            </a:r>
            <a:r>
              <a:rPr lang="en-US" dirty="0" smtClean="0">
                <a:latin typeface="Calibri" pitchFamily="34" charset="0"/>
              </a:rPr>
              <a:t>By contrast, an explicit bias is an attitude that someone is consciously 	aware of having.</a:t>
            </a:r>
            <a:endParaRPr lang="en-US" b="1" dirty="0" smtClean="0">
              <a:solidFill>
                <a:schemeClr val="accent2">
                  <a:lumMod val="75000"/>
                </a:schemeClr>
              </a:solidFill>
              <a:latin typeface="Calibri" pitchFamily="34" charset="0"/>
            </a:endParaRPr>
          </a:p>
          <a:p>
            <a:endParaRPr lang="en-US" sz="1200" b="1" dirty="0" smtClean="0">
              <a:solidFill>
                <a:schemeClr val="accent2">
                  <a:lumMod val="75000"/>
                </a:schemeClr>
              </a:solidFill>
              <a:latin typeface="Calibri" pitchFamily="34" charset="0"/>
            </a:endParaRPr>
          </a:p>
          <a:p>
            <a:r>
              <a:rPr lang="en-US" sz="2000" b="1" dirty="0" smtClean="0">
                <a:latin typeface="Calibri" pitchFamily="34" charset="0"/>
              </a:rPr>
              <a:t>GENDER BIAS</a:t>
            </a:r>
            <a:endParaRPr lang="en-US" sz="2000" dirty="0" smtClean="0">
              <a:latin typeface="Calibri" pitchFamily="34" charset="0"/>
            </a:endParaRPr>
          </a:p>
          <a:p>
            <a:r>
              <a:rPr lang="en-US" b="1" u="sng" dirty="0">
                <a:latin typeface="Calibri" pitchFamily="34" charset="0"/>
              </a:rPr>
              <a:t>U</a:t>
            </a:r>
            <a:r>
              <a:rPr lang="en-US" b="1" u="sng" dirty="0" smtClean="0">
                <a:latin typeface="Calibri" pitchFamily="34" charset="0"/>
              </a:rPr>
              <a:t>nequal treatment and expectations </a:t>
            </a:r>
            <a:r>
              <a:rPr lang="en-US" dirty="0" smtClean="0">
                <a:latin typeface="Calibri" pitchFamily="34" charset="0"/>
              </a:rPr>
              <a:t>based on the </a:t>
            </a:r>
            <a:r>
              <a:rPr lang="en-US" b="1" u="sng" dirty="0" smtClean="0">
                <a:latin typeface="Calibri" pitchFamily="34" charset="0"/>
              </a:rPr>
              <a:t>sex of the candidate</a:t>
            </a:r>
            <a:r>
              <a:rPr lang="en-US" dirty="0" smtClean="0">
                <a:latin typeface="Calibri" pitchFamily="34" charset="0"/>
              </a:rPr>
              <a:t>.  Gender bias is most often reflected in the roles one expects a certain person to have.</a:t>
            </a:r>
          </a:p>
          <a:p>
            <a:endParaRPr lang="en-US" sz="1200" dirty="0" smtClean="0">
              <a:latin typeface="Calibri" pitchFamily="34" charset="0"/>
            </a:endParaRPr>
          </a:p>
          <a:p>
            <a:r>
              <a:rPr lang="en-US" sz="2000" b="1" dirty="0" smtClean="0">
                <a:latin typeface="Calibri" pitchFamily="34" charset="0"/>
              </a:rPr>
              <a:t>CULTURAL BIAS</a:t>
            </a:r>
          </a:p>
          <a:p>
            <a:r>
              <a:rPr lang="en-US" b="1" u="sng" dirty="0">
                <a:latin typeface="Calibri" pitchFamily="34" charset="0"/>
              </a:rPr>
              <a:t>I</a:t>
            </a:r>
            <a:r>
              <a:rPr lang="en-US" b="1" u="sng" dirty="0" smtClean="0">
                <a:latin typeface="Calibri" pitchFamily="34" charset="0"/>
              </a:rPr>
              <a:t>nterpreting and judging </a:t>
            </a:r>
            <a:r>
              <a:rPr lang="en-US" dirty="0" smtClean="0">
                <a:latin typeface="Calibri" pitchFamily="34" charset="0"/>
              </a:rPr>
              <a:t>by the standards inherent to one’s </a:t>
            </a:r>
            <a:r>
              <a:rPr lang="en-US" b="1" u="sng" dirty="0" smtClean="0">
                <a:latin typeface="Calibri" pitchFamily="34" charset="0"/>
              </a:rPr>
              <a:t>own culture</a:t>
            </a:r>
            <a:r>
              <a:rPr lang="en-US" dirty="0" smtClean="0">
                <a:latin typeface="Calibri" pitchFamily="34" charset="0"/>
              </a:rPr>
              <a:t>.   </a:t>
            </a:r>
          </a:p>
          <a:p>
            <a:r>
              <a:rPr lang="en-US" dirty="0" smtClean="0">
                <a:latin typeface="Calibri" pitchFamily="34" charset="0"/>
              </a:rPr>
              <a:t>Culture may include race, ethnicity, age, sexual orientation, and place of residence.  </a:t>
            </a:r>
          </a:p>
          <a:p>
            <a:r>
              <a:rPr lang="en-US" dirty="0">
                <a:latin typeface="Calibri" pitchFamily="34" charset="0"/>
              </a:rPr>
              <a:t>B</a:t>
            </a:r>
            <a:r>
              <a:rPr lang="en-US" dirty="0" smtClean="0">
                <a:latin typeface="Calibri" pitchFamily="34" charset="0"/>
              </a:rPr>
              <a:t>ias may develop from a history of personal experiences that connect certain groups or areas with fear or other negative perceptions.</a:t>
            </a:r>
            <a:endParaRPr lang="en-US" dirty="0" smtClean="0">
              <a:latin typeface="Garamond" pitchFamily="18" charset="0"/>
            </a:endParaRPr>
          </a:p>
        </p:txBody>
      </p:sp>
      <p:sp>
        <p:nvSpPr>
          <p:cNvPr id="4" name="Slide Number Placeholder 3"/>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8</a:t>
            </a:fld>
            <a:endParaRPr lang="en-US" dirty="0"/>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006" y="180704"/>
            <a:ext cx="876517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alibri" pitchFamily="34" charset="0"/>
              </a:rPr>
              <a:t>Implicit Bias</a:t>
            </a:r>
            <a:endParaRPr lang="en-US" sz="2000" b="1" dirty="0">
              <a:latin typeface="Calibri" pitchFamily="34" charset="0"/>
            </a:endParaRPr>
          </a:p>
        </p:txBody>
      </p:sp>
      <p:sp>
        <p:nvSpPr>
          <p:cNvPr id="3" name="TextBox 2"/>
          <p:cNvSpPr txBox="1"/>
          <p:nvPr/>
        </p:nvSpPr>
        <p:spPr>
          <a:xfrm>
            <a:off x="267636" y="1060440"/>
            <a:ext cx="8575918" cy="4124206"/>
          </a:xfrm>
          <a:prstGeom prst="rect">
            <a:avLst/>
          </a:prstGeom>
          <a:noFill/>
        </p:spPr>
        <p:txBody>
          <a:bodyPr wrap="square" rtlCol="0">
            <a:spAutoFit/>
          </a:bodyPr>
          <a:lstStyle/>
          <a:p>
            <a:r>
              <a:rPr lang="en-US" sz="2200" b="1" dirty="0">
                <a:solidFill>
                  <a:schemeClr val="accent2">
                    <a:lumMod val="75000"/>
                  </a:schemeClr>
                </a:solidFill>
                <a:latin typeface="Calibri" pitchFamily="34" charset="0"/>
              </a:rPr>
              <a:t>C</a:t>
            </a:r>
            <a:r>
              <a:rPr lang="en-US" sz="2200" b="1" dirty="0" smtClean="0">
                <a:solidFill>
                  <a:schemeClr val="accent2">
                    <a:lumMod val="75000"/>
                  </a:schemeClr>
                </a:solidFill>
                <a:latin typeface="Calibri" pitchFamily="34" charset="0"/>
              </a:rPr>
              <a:t>ommon errors related to implicit bias:</a:t>
            </a:r>
          </a:p>
          <a:p>
            <a:endParaRPr lang="en-US" sz="2000" dirty="0" smtClean="0">
              <a:latin typeface="Calibri" pitchFamily="34" charset="0"/>
            </a:endParaRPr>
          </a:p>
          <a:p>
            <a:r>
              <a:rPr lang="en-US" sz="2000" b="1" dirty="0" smtClean="0">
                <a:latin typeface="Calibri" pitchFamily="34" charset="0"/>
              </a:rPr>
              <a:t>Stereotypes</a:t>
            </a:r>
          </a:p>
          <a:p>
            <a:r>
              <a:rPr lang="en-US" sz="2000" dirty="0" smtClean="0">
                <a:latin typeface="Calibri" pitchFamily="34" charset="0"/>
              </a:rPr>
              <a:t>A </a:t>
            </a:r>
            <a:r>
              <a:rPr lang="en-US" sz="2000" b="1" u="sng" dirty="0" smtClean="0">
                <a:latin typeface="Calibri" pitchFamily="34" charset="0"/>
              </a:rPr>
              <a:t>broad generalization </a:t>
            </a:r>
            <a:r>
              <a:rPr lang="en-US" sz="2000" dirty="0" smtClean="0">
                <a:latin typeface="Calibri" pitchFamily="34" charset="0"/>
              </a:rPr>
              <a:t>about a </a:t>
            </a:r>
            <a:r>
              <a:rPr lang="en-US" sz="2000" b="1" u="sng" dirty="0" smtClean="0">
                <a:latin typeface="Calibri" pitchFamily="34" charset="0"/>
              </a:rPr>
              <a:t>particular group </a:t>
            </a:r>
            <a:r>
              <a:rPr lang="en-US" sz="2000" dirty="0" smtClean="0">
                <a:latin typeface="Calibri" pitchFamily="34" charset="0"/>
              </a:rPr>
              <a:t>and the presumption that a member of the group embodies the </a:t>
            </a:r>
            <a:r>
              <a:rPr lang="en-US" sz="2000" b="1" u="sng" dirty="0" smtClean="0">
                <a:latin typeface="Calibri" pitchFamily="34" charset="0"/>
              </a:rPr>
              <a:t>generalized traits </a:t>
            </a:r>
            <a:r>
              <a:rPr lang="en-US" sz="2000" dirty="0" smtClean="0">
                <a:latin typeface="Calibri" pitchFamily="34" charset="0"/>
              </a:rPr>
              <a:t>of that group.</a:t>
            </a:r>
          </a:p>
          <a:p>
            <a:endParaRPr lang="en-US" sz="2000" dirty="0" smtClean="0">
              <a:latin typeface="Calibri" pitchFamily="34" charset="0"/>
            </a:endParaRPr>
          </a:p>
          <a:p>
            <a:pPr lvl="1">
              <a:buClr>
                <a:schemeClr val="accent1">
                  <a:lumMod val="50000"/>
                </a:schemeClr>
              </a:buClr>
              <a:buFont typeface="Arial" pitchFamily="34" charset="0"/>
              <a:buChar char="•"/>
            </a:pPr>
            <a:r>
              <a:rPr lang="en-US" sz="2000" dirty="0" smtClean="0">
                <a:latin typeface="Calibri" pitchFamily="34" charset="0"/>
              </a:rPr>
              <a:t> </a:t>
            </a:r>
            <a:r>
              <a:rPr lang="en-US" sz="2000" b="1" dirty="0" smtClean="0">
                <a:latin typeface="Calibri" pitchFamily="34" charset="0"/>
              </a:rPr>
              <a:t>Negative Stereotypes</a:t>
            </a:r>
            <a:r>
              <a:rPr lang="en-US" sz="2000" b="1" dirty="0" smtClean="0">
                <a:solidFill>
                  <a:schemeClr val="accent2">
                    <a:lumMod val="75000"/>
                  </a:schemeClr>
                </a:solidFill>
                <a:latin typeface="Calibri" pitchFamily="34" charset="0"/>
              </a:rPr>
              <a:t> </a:t>
            </a:r>
            <a:r>
              <a:rPr lang="en-US" sz="2000" dirty="0" smtClean="0">
                <a:latin typeface="Calibri" pitchFamily="34" charset="0"/>
              </a:rPr>
              <a:t>–  Negative presumptions such as assuming the member of the group is incompetent in an area, lacks character, or is untrustworthy.</a:t>
            </a:r>
          </a:p>
          <a:p>
            <a:pPr>
              <a:buClr>
                <a:schemeClr val="accent1">
                  <a:lumMod val="50000"/>
                </a:schemeClr>
              </a:buClr>
              <a:buFont typeface="Arial" pitchFamily="34" charset="0"/>
              <a:buChar char="•"/>
            </a:pPr>
            <a:endParaRPr lang="en-US" sz="2000" dirty="0" smtClean="0">
              <a:latin typeface="Calibri" pitchFamily="34" charset="0"/>
            </a:endParaRPr>
          </a:p>
          <a:p>
            <a:pPr lvl="1">
              <a:buClr>
                <a:schemeClr val="accent1">
                  <a:lumMod val="50000"/>
                </a:schemeClr>
              </a:buClr>
              <a:buFont typeface="Arial" pitchFamily="34" charset="0"/>
              <a:buChar char="•"/>
            </a:pPr>
            <a:r>
              <a:rPr lang="en-US" sz="2000" dirty="0" smtClean="0">
                <a:latin typeface="Calibri" pitchFamily="34" charset="0"/>
              </a:rPr>
              <a:t> </a:t>
            </a:r>
            <a:r>
              <a:rPr lang="en-US" sz="2000" b="1" dirty="0" smtClean="0">
                <a:latin typeface="Calibri" pitchFamily="34" charset="0"/>
              </a:rPr>
              <a:t>Positive Stereotypes </a:t>
            </a:r>
            <a:r>
              <a:rPr lang="en-US" sz="2000" dirty="0" smtClean="0">
                <a:latin typeface="Calibri" pitchFamily="34" charset="0"/>
              </a:rPr>
              <a:t>– A halo effect where members of a group are presumed to be competent or </a:t>
            </a:r>
            <a:r>
              <a:rPr lang="en-US" sz="2000" i="1" dirty="0" err="1" smtClean="0">
                <a:latin typeface="Calibri" pitchFamily="34" charset="0"/>
              </a:rPr>
              <a:t>bonafide</a:t>
            </a:r>
            <a:r>
              <a:rPr lang="en-US" sz="2000" dirty="0" smtClean="0">
                <a:latin typeface="Calibri" pitchFamily="34" charset="0"/>
              </a:rPr>
              <a:t>.  Positive </a:t>
            </a:r>
            <a:r>
              <a:rPr lang="en-US" sz="2000" dirty="0" smtClean="0">
                <a:latin typeface="Calibri" pitchFamily="34" charset="0"/>
              </a:rPr>
              <a:t>achievements are </a:t>
            </a:r>
            <a:r>
              <a:rPr lang="en-US" sz="2000" dirty="0" smtClean="0">
                <a:latin typeface="Calibri" pitchFamily="34" charset="0"/>
              </a:rPr>
              <a:t>noted more than negative performance, and success is assumed. </a:t>
            </a:r>
          </a:p>
        </p:txBody>
      </p:sp>
      <p:sp>
        <p:nvSpPr>
          <p:cNvPr id="4" name="Slide Number Placeholder 3"/>
          <p:cNvSpPr>
            <a:spLocks noGrp="1"/>
          </p:cNvSpPr>
          <p:nvPr>
            <p:ph type="sldNum" sz="quarter" idx="12"/>
          </p:nvPr>
        </p:nvSpPr>
        <p:spPr>
          <a:solidFill>
            <a:schemeClr val="accent2">
              <a:lumMod val="75000"/>
            </a:schemeClr>
          </a:solidFill>
        </p:spPr>
        <p:txBody>
          <a:bodyPr/>
          <a:lstStyle/>
          <a:p>
            <a:fld id="{1EF422D6-A6F9-4C45-92BB-13E08E5C2AC4}" type="slidenum">
              <a:rPr lang="en-US" smtClean="0"/>
              <a:pPr/>
              <a:t>9</a:t>
            </a:fld>
            <a:endParaRPr lang="en-US" dirty="0"/>
          </a:p>
        </p:txBody>
      </p:sp>
    </p:spTree>
    <p:extLst>
      <p:ext uri="{BB962C8B-B14F-4D97-AF65-F5344CB8AC3E}">
        <p14:creationId xmlns="" xmlns:p14="http://schemas.microsoft.com/office/powerpoint/2010/main" val="30526359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5730</TotalTime>
  <Words>2130</Words>
  <Application>Microsoft Office PowerPoint</Application>
  <PresentationFormat>On-screen Show (4:3)</PresentationFormat>
  <Paragraphs>319</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Equity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HQInc Marketing</dc:creator>
  <cp:lastModifiedBy>ldevreug</cp:lastModifiedBy>
  <cp:revision>535</cp:revision>
  <dcterms:created xsi:type="dcterms:W3CDTF">2014-07-28T15:47:59Z</dcterms:created>
  <dcterms:modified xsi:type="dcterms:W3CDTF">2015-10-20T20:16:09Z</dcterms:modified>
</cp:coreProperties>
</file>