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Allow groups to share reflections on each case study, going through one case study at a time.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Spend 3-4 minutes max per case study discussion.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Encourage attendees to share big impressions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You will not have enough time to discuss each question in detail.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Case Study: Mentoring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0740"/>
              <a:buFont typeface="Arial"/>
              <a:buNone/>
            </a:pPr>
            <a:r>
              <a:rPr lang="en" sz="2700">
                <a:solidFill>
                  <a:srgbClr val="9363A8"/>
                </a:solidFill>
              </a:rPr>
              <a:t>Department Chairs Working with Diverse Faculty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>
              <a:solidFill>
                <a:srgbClr val="9363A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>
              <a:solidFill>
                <a:srgbClr val="9363A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700">
              <a:solidFill>
                <a:srgbClr val="9363A8"/>
              </a:solidFill>
            </a:endParaRPr>
          </a:p>
        </p:txBody>
      </p: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Large Group Reflection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Did we miss anything?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What new ideas did you discover?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Which of these will work on your campus?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What will you take home and use?</a:t>
            </a: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Overview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We will explore two faculty mentoring scenarios and brainstorm ideas of how department chairs can improve department mentoring</a:t>
            </a:r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812825" y="4594275"/>
            <a:ext cx="7113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Recruitment &amp; Retention &gt; Addressing Microaggressions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>
                <a:solidFill>
                  <a:srgbClr val="652C90"/>
                </a:solidFill>
              </a:rPr>
              <a:t>Group Formation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457200" y="1200150"/>
            <a:ext cx="8229600" cy="339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  <a:buChar char="●"/>
            </a:pPr>
            <a:r>
              <a:rPr lang="en" sz="3000">
                <a:solidFill>
                  <a:srgbClr val="652C90"/>
                </a:solidFill>
              </a:rPr>
              <a:t>Form groups of 6 - 8 people</a:t>
            </a:r>
          </a:p>
          <a:p>
            <a:pPr indent="-4191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  <a:buChar char="●"/>
            </a:pPr>
            <a:r>
              <a:rPr lang="en" sz="3000">
                <a:solidFill>
                  <a:srgbClr val="652C90"/>
                </a:solidFill>
              </a:rPr>
              <a:t>Try and sit with people you do not know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>
                <a:solidFill>
                  <a:srgbClr val="652C90"/>
                </a:solidFill>
              </a:rPr>
              <a:t>Assign Group Roles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457200" y="1200150"/>
            <a:ext cx="8229600" cy="339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652C90"/>
                </a:solidFill>
              </a:rPr>
              <a:t>At your table, identify a …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</a:pPr>
            <a:r>
              <a:rPr b="1" lang="en" sz="2900">
                <a:solidFill>
                  <a:srgbClr val="652C90"/>
                </a:solidFill>
              </a:rPr>
              <a:t>Facilitator</a:t>
            </a:r>
            <a:r>
              <a:rPr lang="en" sz="2900">
                <a:solidFill>
                  <a:srgbClr val="652C90"/>
                </a:solidFill>
              </a:rPr>
              <a:t> to lead the group through the discussion questions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</a:pPr>
            <a:r>
              <a:rPr b="1" lang="en" sz="2900">
                <a:solidFill>
                  <a:srgbClr val="652C90"/>
                </a:solidFill>
              </a:rPr>
              <a:t>Note taker</a:t>
            </a:r>
            <a:r>
              <a:rPr lang="en" sz="2900">
                <a:solidFill>
                  <a:srgbClr val="652C90"/>
                </a:solidFill>
              </a:rPr>
              <a:t> to record ideas on the easel paper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</a:pPr>
            <a:r>
              <a:rPr b="1" lang="en" sz="2900">
                <a:solidFill>
                  <a:srgbClr val="652C90"/>
                </a:solidFill>
              </a:rPr>
              <a:t>Timekeeper</a:t>
            </a:r>
            <a:r>
              <a:rPr lang="en" sz="2900">
                <a:solidFill>
                  <a:srgbClr val="652C90"/>
                </a:solidFill>
              </a:rPr>
              <a:t> to keep track of time and give time warnings as needed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652C9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Case Studies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Each group will review a different case study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Then the groups will have time to learn from each other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2C90"/>
              </a:solidFill>
            </a:endParaRP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Group Time (25 minutes)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Read the scenario and respond to the discussion questions individually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Discuss questions as a group and write big ideas on the easel paper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Hang your easel paper for all to see</a:t>
            </a:r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Alternate Case Study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Take some time to individually read the other case study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Walk around and silently read the Post-it Papers for ideas for both case studies</a:t>
            </a: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Group Share Out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</a:pPr>
            <a:r>
              <a:rPr lang="en">
                <a:solidFill>
                  <a:srgbClr val="652C90"/>
                </a:solidFill>
              </a:rPr>
              <a:t>What ideas struck you?</a:t>
            </a:r>
          </a:p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What themes did you notice?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[Optional] Activity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Char char="●"/>
            </a:pPr>
            <a:r>
              <a:rPr lang="en">
                <a:solidFill>
                  <a:srgbClr val="652C90"/>
                </a:solidFill>
              </a:rPr>
              <a:t>Review the list of possible strategies and prioritize them, listing the most effective, efficient methods first</a:t>
            </a: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