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8"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60" d="100"/>
          <a:sy n="160" d="100"/>
        </p:scale>
        <p:origin x="-112" y="-2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77AFDD-8EC4-7247-8EBA-514B7B5418BD}" type="datetimeFigureOut">
              <a:rPr lang="en-US" smtClean="0"/>
              <a:t>10/7/15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8893B-C242-794B-A3EB-582B09E76B33}" type="slidenum">
              <a:rPr lang="en-US" smtClean="0"/>
              <a:t>‹#›</a:t>
            </a:fld>
            <a:endParaRPr lang="en-US"/>
          </a:p>
        </p:txBody>
      </p:sp>
    </p:spTree>
    <p:extLst>
      <p:ext uri="{BB962C8B-B14F-4D97-AF65-F5344CB8AC3E}">
        <p14:creationId xmlns:p14="http://schemas.microsoft.com/office/powerpoint/2010/main" val="1951346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77AFDD-8EC4-7247-8EBA-514B7B5418BD}" type="datetimeFigureOut">
              <a:rPr lang="en-US" smtClean="0"/>
              <a:t>10/7/15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8893B-C242-794B-A3EB-582B09E76B33}" type="slidenum">
              <a:rPr lang="en-US" smtClean="0"/>
              <a:t>‹#›</a:t>
            </a:fld>
            <a:endParaRPr lang="en-US"/>
          </a:p>
        </p:txBody>
      </p:sp>
    </p:spTree>
    <p:extLst>
      <p:ext uri="{BB962C8B-B14F-4D97-AF65-F5344CB8AC3E}">
        <p14:creationId xmlns:p14="http://schemas.microsoft.com/office/powerpoint/2010/main" val="1067887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77AFDD-8EC4-7247-8EBA-514B7B5418BD}" type="datetimeFigureOut">
              <a:rPr lang="en-US" smtClean="0"/>
              <a:t>10/7/15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8893B-C242-794B-A3EB-582B09E76B33}" type="slidenum">
              <a:rPr lang="en-US" smtClean="0"/>
              <a:t>‹#›</a:t>
            </a:fld>
            <a:endParaRPr lang="en-US"/>
          </a:p>
        </p:txBody>
      </p:sp>
    </p:spTree>
    <p:extLst>
      <p:ext uri="{BB962C8B-B14F-4D97-AF65-F5344CB8AC3E}">
        <p14:creationId xmlns:p14="http://schemas.microsoft.com/office/powerpoint/2010/main" val="166978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77AFDD-8EC4-7247-8EBA-514B7B5418BD}" type="datetimeFigureOut">
              <a:rPr lang="en-US" smtClean="0"/>
              <a:t>10/7/15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8893B-C242-794B-A3EB-582B09E76B33}" type="slidenum">
              <a:rPr lang="en-US" smtClean="0"/>
              <a:t>‹#›</a:t>
            </a:fld>
            <a:endParaRPr lang="en-US"/>
          </a:p>
        </p:txBody>
      </p:sp>
    </p:spTree>
    <p:extLst>
      <p:ext uri="{BB962C8B-B14F-4D97-AF65-F5344CB8AC3E}">
        <p14:creationId xmlns:p14="http://schemas.microsoft.com/office/powerpoint/2010/main" val="217051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77AFDD-8EC4-7247-8EBA-514B7B5418BD}" type="datetimeFigureOut">
              <a:rPr lang="en-US" smtClean="0"/>
              <a:t>10/7/15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8893B-C242-794B-A3EB-582B09E76B33}" type="slidenum">
              <a:rPr lang="en-US" smtClean="0"/>
              <a:t>‹#›</a:t>
            </a:fld>
            <a:endParaRPr lang="en-US"/>
          </a:p>
        </p:txBody>
      </p:sp>
    </p:spTree>
    <p:extLst>
      <p:ext uri="{BB962C8B-B14F-4D97-AF65-F5344CB8AC3E}">
        <p14:creationId xmlns:p14="http://schemas.microsoft.com/office/powerpoint/2010/main" val="2130503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77AFDD-8EC4-7247-8EBA-514B7B5418BD}" type="datetimeFigureOut">
              <a:rPr lang="en-US" smtClean="0"/>
              <a:t>10/7/15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8893B-C242-794B-A3EB-582B09E76B33}" type="slidenum">
              <a:rPr lang="en-US" smtClean="0"/>
              <a:t>‹#›</a:t>
            </a:fld>
            <a:endParaRPr lang="en-US"/>
          </a:p>
        </p:txBody>
      </p:sp>
    </p:spTree>
    <p:extLst>
      <p:ext uri="{BB962C8B-B14F-4D97-AF65-F5344CB8AC3E}">
        <p14:creationId xmlns:p14="http://schemas.microsoft.com/office/powerpoint/2010/main" val="2490430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77AFDD-8EC4-7247-8EBA-514B7B5418BD}" type="datetimeFigureOut">
              <a:rPr lang="en-US" smtClean="0"/>
              <a:t>10/7/15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F8893B-C242-794B-A3EB-582B09E76B33}" type="slidenum">
              <a:rPr lang="en-US" smtClean="0"/>
              <a:t>‹#›</a:t>
            </a:fld>
            <a:endParaRPr lang="en-US"/>
          </a:p>
        </p:txBody>
      </p:sp>
    </p:spTree>
    <p:extLst>
      <p:ext uri="{BB962C8B-B14F-4D97-AF65-F5344CB8AC3E}">
        <p14:creationId xmlns:p14="http://schemas.microsoft.com/office/powerpoint/2010/main" val="2197258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77AFDD-8EC4-7247-8EBA-514B7B5418BD}" type="datetimeFigureOut">
              <a:rPr lang="en-US" smtClean="0"/>
              <a:t>10/7/15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F8893B-C242-794B-A3EB-582B09E76B33}" type="slidenum">
              <a:rPr lang="en-US" smtClean="0"/>
              <a:t>‹#›</a:t>
            </a:fld>
            <a:endParaRPr lang="en-US"/>
          </a:p>
        </p:txBody>
      </p:sp>
    </p:spTree>
    <p:extLst>
      <p:ext uri="{BB962C8B-B14F-4D97-AF65-F5344CB8AC3E}">
        <p14:creationId xmlns:p14="http://schemas.microsoft.com/office/powerpoint/2010/main" val="1017797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77AFDD-8EC4-7247-8EBA-514B7B5418BD}" type="datetimeFigureOut">
              <a:rPr lang="en-US" smtClean="0"/>
              <a:t>10/7/15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F8893B-C242-794B-A3EB-582B09E76B33}" type="slidenum">
              <a:rPr lang="en-US" smtClean="0"/>
              <a:t>‹#›</a:t>
            </a:fld>
            <a:endParaRPr lang="en-US"/>
          </a:p>
        </p:txBody>
      </p:sp>
    </p:spTree>
    <p:extLst>
      <p:ext uri="{BB962C8B-B14F-4D97-AF65-F5344CB8AC3E}">
        <p14:creationId xmlns:p14="http://schemas.microsoft.com/office/powerpoint/2010/main" val="2859700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77AFDD-8EC4-7247-8EBA-514B7B5418BD}" type="datetimeFigureOut">
              <a:rPr lang="en-US" smtClean="0"/>
              <a:t>10/7/15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8893B-C242-794B-A3EB-582B09E76B33}" type="slidenum">
              <a:rPr lang="en-US" smtClean="0"/>
              <a:t>‹#›</a:t>
            </a:fld>
            <a:endParaRPr lang="en-US"/>
          </a:p>
        </p:txBody>
      </p:sp>
    </p:spTree>
    <p:extLst>
      <p:ext uri="{BB962C8B-B14F-4D97-AF65-F5344CB8AC3E}">
        <p14:creationId xmlns:p14="http://schemas.microsoft.com/office/powerpoint/2010/main" val="532089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77AFDD-8EC4-7247-8EBA-514B7B5418BD}" type="datetimeFigureOut">
              <a:rPr lang="en-US" smtClean="0"/>
              <a:t>10/7/15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8893B-C242-794B-A3EB-582B09E76B33}" type="slidenum">
              <a:rPr lang="en-US" smtClean="0"/>
              <a:t>‹#›</a:t>
            </a:fld>
            <a:endParaRPr lang="en-US"/>
          </a:p>
        </p:txBody>
      </p:sp>
    </p:spTree>
    <p:extLst>
      <p:ext uri="{BB962C8B-B14F-4D97-AF65-F5344CB8AC3E}">
        <p14:creationId xmlns:p14="http://schemas.microsoft.com/office/powerpoint/2010/main" val="42046286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7AFDD-8EC4-7247-8EBA-514B7B5418BD}" type="datetimeFigureOut">
              <a:rPr lang="en-US" smtClean="0"/>
              <a:t>10/7/15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F8893B-C242-794B-A3EB-582B09E76B33}" type="slidenum">
              <a:rPr lang="en-US" smtClean="0"/>
              <a:t>‹#›</a:t>
            </a:fld>
            <a:endParaRPr lang="en-US"/>
          </a:p>
        </p:txBody>
      </p:sp>
    </p:spTree>
    <p:extLst>
      <p:ext uri="{BB962C8B-B14F-4D97-AF65-F5344CB8AC3E}">
        <p14:creationId xmlns:p14="http://schemas.microsoft.com/office/powerpoint/2010/main" val="2732862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dobe Caslon Pro Bold"/>
                <a:cs typeface="Adobe Caslon Pro Bold"/>
              </a:rPr>
              <a:t>Implicit Bias Discussion</a:t>
            </a:r>
            <a:endParaRPr lang="en-US" dirty="0">
              <a:latin typeface="Adobe Caslon Pro Bold"/>
              <a:cs typeface="Adobe Caslon Pro Bold"/>
            </a:endParaRPr>
          </a:p>
        </p:txBody>
      </p:sp>
      <p:sp>
        <p:nvSpPr>
          <p:cNvPr id="3" name="Subtitle 2"/>
          <p:cNvSpPr>
            <a:spLocks noGrp="1"/>
          </p:cNvSpPr>
          <p:nvPr>
            <p:ph type="subTitle" idx="1"/>
          </p:nvPr>
        </p:nvSpPr>
        <p:spPr/>
        <p:txBody>
          <a:bodyPr/>
          <a:lstStyle/>
          <a:p>
            <a:r>
              <a:rPr lang="en-US" dirty="0" smtClean="0">
                <a:latin typeface="Adobe Caslon Pro"/>
                <a:cs typeface="Adobe Caslon Pro"/>
              </a:rPr>
              <a:t>Lafayette College</a:t>
            </a:r>
            <a:endParaRPr lang="en-US" dirty="0">
              <a:latin typeface="Adobe Caslon Pro"/>
              <a:cs typeface="Adobe Caslon Pro"/>
            </a:endParaRPr>
          </a:p>
        </p:txBody>
      </p:sp>
    </p:spTree>
    <p:extLst>
      <p:ext uri="{BB962C8B-B14F-4D97-AF65-F5344CB8AC3E}">
        <p14:creationId xmlns:p14="http://schemas.microsoft.com/office/powerpoint/2010/main" val="2475381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Adobe Caslon Pro Bold"/>
                <a:cs typeface="Adobe Caslon Pro Bold"/>
              </a:rPr>
              <a:t>Mindfulness</a:t>
            </a:r>
            <a:endParaRPr lang="en-US" i="1" dirty="0">
              <a:latin typeface="Adobe Caslon Pro Bold"/>
              <a:cs typeface="Adobe Caslon Pro Bold"/>
            </a:endParaRPr>
          </a:p>
        </p:txBody>
      </p:sp>
      <p:sp>
        <p:nvSpPr>
          <p:cNvPr id="3" name="Content Placeholder 2"/>
          <p:cNvSpPr>
            <a:spLocks noGrp="1"/>
          </p:cNvSpPr>
          <p:nvPr>
            <p:ph idx="1"/>
          </p:nvPr>
        </p:nvSpPr>
        <p:spPr/>
        <p:txBody>
          <a:bodyPr>
            <a:normAutofit/>
          </a:bodyPr>
          <a:lstStyle/>
          <a:p>
            <a:pPr marL="0" indent="0">
              <a:buNone/>
            </a:pPr>
            <a:r>
              <a:rPr lang="en-US" dirty="0" smtClean="0">
                <a:latin typeface="Adobe Caslon Pro"/>
                <a:cs typeface="Adobe Caslon Pro"/>
              </a:rPr>
              <a:t>A </a:t>
            </a:r>
            <a:r>
              <a:rPr lang="en-US" dirty="0">
                <a:latin typeface="Adobe Caslon Pro"/>
                <a:cs typeface="Adobe Caslon Pro"/>
              </a:rPr>
              <a:t>2014 study showed that doing a 10-minute mindfulness meditation before taking the IAT reduced both race and age </a:t>
            </a:r>
            <a:r>
              <a:rPr lang="en-US" dirty="0" smtClean="0">
                <a:latin typeface="Adobe Caslon Pro"/>
                <a:cs typeface="Adobe Caslon Pro"/>
              </a:rPr>
              <a:t>bias.</a:t>
            </a:r>
            <a:endParaRPr lang="en-US" dirty="0">
              <a:latin typeface="Adobe Caslon Pro"/>
              <a:cs typeface="Adobe Caslon Pro"/>
            </a:endParaRPr>
          </a:p>
          <a:p>
            <a:endParaRPr lang="en-US" dirty="0" smtClean="0">
              <a:latin typeface="Adobe Caslon Pro"/>
              <a:cs typeface="Adobe Caslon Pro"/>
            </a:endParaRPr>
          </a:p>
          <a:p>
            <a:pPr marL="0" indent="0">
              <a:buNone/>
            </a:pPr>
            <a:endParaRPr lang="en-US" dirty="0">
              <a:latin typeface="Adobe Caslon Pro"/>
              <a:cs typeface="Adobe Caslon Pro"/>
            </a:endParaRPr>
          </a:p>
          <a:p>
            <a:pPr marL="0" indent="0" algn="r">
              <a:buNone/>
            </a:pPr>
            <a:r>
              <a:rPr lang="en-US" sz="2000" dirty="0" err="1">
                <a:latin typeface="Adobe Caslon Pro"/>
                <a:cs typeface="Adobe Caslon Pro"/>
              </a:rPr>
              <a:t>Lueke</a:t>
            </a:r>
            <a:r>
              <a:rPr lang="en-US" sz="2000" dirty="0">
                <a:latin typeface="Adobe Caslon Pro"/>
                <a:cs typeface="Adobe Caslon Pro"/>
              </a:rPr>
              <a:t> and Gibson, “Mindfulness Meditation Reduces Implicit Age and Race Bias: The Role of Reduced Automaticity of Responding.” </a:t>
            </a:r>
            <a:r>
              <a:rPr lang="en-US" sz="2000" i="1" dirty="0">
                <a:latin typeface="Adobe Caslon Pro"/>
                <a:cs typeface="Adobe Caslon Pro"/>
              </a:rPr>
              <a:t>Social Psychological and Personality Science</a:t>
            </a:r>
            <a:r>
              <a:rPr lang="en-US" sz="2000" dirty="0">
                <a:latin typeface="Adobe Caslon Pro"/>
                <a:cs typeface="Adobe Caslon Pro"/>
              </a:rPr>
              <a:t>, Nov. 2014, http://</a:t>
            </a:r>
            <a:r>
              <a:rPr lang="en-US" sz="2000" dirty="0" err="1">
                <a:latin typeface="Adobe Caslon Pro"/>
                <a:cs typeface="Adobe Caslon Pro"/>
              </a:rPr>
              <a:t>spp.sagepub.com</a:t>
            </a:r>
            <a:r>
              <a:rPr lang="en-US" sz="2000" dirty="0">
                <a:latin typeface="Adobe Caslon Pro"/>
                <a:cs typeface="Adobe Caslon Pro"/>
              </a:rPr>
              <a:t>/content/early/2014/11/24/1948550614559651</a:t>
            </a:r>
            <a:r>
              <a:rPr lang="en-US" sz="2000" i="1" dirty="0">
                <a:latin typeface="Adobe Caslon Pro"/>
                <a:cs typeface="Adobe Caslon Pro"/>
              </a:rPr>
              <a:t> </a:t>
            </a:r>
            <a:r>
              <a:rPr lang="en-US" sz="2000" dirty="0">
                <a:latin typeface="Adobe Caslon Pro"/>
                <a:cs typeface="Adobe Caslon Pro"/>
              </a:rPr>
              <a:t> </a:t>
            </a:r>
          </a:p>
          <a:p>
            <a:endParaRPr lang="en-US" dirty="0">
              <a:latin typeface="Adobe Caslon Pro"/>
              <a:cs typeface="Adobe Caslon Pro"/>
            </a:endParaRPr>
          </a:p>
        </p:txBody>
      </p:sp>
    </p:spTree>
    <p:extLst>
      <p:ext uri="{BB962C8B-B14F-4D97-AF65-F5344CB8AC3E}">
        <p14:creationId xmlns:p14="http://schemas.microsoft.com/office/powerpoint/2010/main" val="24708928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Adobe Caslon Pro Bold"/>
                <a:cs typeface="Adobe Caslon Pro Bold"/>
              </a:rPr>
              <a:t>Using Clear Criteria for Evaluation</a:t>
            </a:r>
            <a:endParaRPr lang="en-US" i="1" dirty="0">
              <a:latin typeface="Adobe Caslon Pro Bold"/>
              <a:cs typeface="Adobe Caslon Pro Bold"/>
            </a:endParaRPr>
          </a:p>
        </p:txBody>
      </p:sp>
      <p:sp>
        <p:nvSpPr>
          <p:cNvPr id="3" name="Content Placeholder 2"/>
          <p:cNvSpPr>
            <a:spLocks noGrp="1"/>
          </p:cNvSpPr>
          <p:nvPr>
            <p:ph idx="1"/>
          </p:nvPr>
        </p:nvSpPr>
        <p:spPr/>
        <p:txBody>
          <a:bodyPr>
            <a:normAutofit/>
          </a:bodyPr>
          <a:lstStyle/>
          <a:p>
            <a:r>
              <a:rPr lang="en-US" dirty="0" smtClean="0">
                <a:latin typeface="Adobe Caslon Pro"/>
                <a:cs typeface="Adobe Caslon Pro"/>
              </a:rPr>
              <a:t>Agreeing upon key skills and characteristics candidates </a:t>
            </a:r>
            <a:r>
              <a:rPr lang="en-US" dirty="0" smtClean="0">
                <a:latin typeface="Adobe Caslon Pro"/>
                <a:cs typeface="Adobe Caslon Pro"/>
              </a:rPr>
              <a:t>need </a:t>
            </a:r>
            <a:r>
              <a:rPr lang="en-US" dirty="0" smtClean="0">
                <a:latin typeface="Adobe Caslon Pro"/>
                <a:cs typeface="Adobe Caslon Pro"/>
              </a:rPr>
              <a:t>prior to reviewing applications</a:t>
            </a:r>
          </a:p>
          <a:p>
            <a:r>
              <a:rPr lang="en-US" dirty="0" smtClean="0">
                <a:latin typeface="Adobe Caslon Pro"/>
                <a:cs typeface="Adobe Caslon Pro"/>
              </a:rPr>
              <a:t>Reviewing applications using those criteria</a:t>
            </a:r>
          </a:p>
          <a:p>
            <a:pPr marL="0" indent="0">
              <a:buNone/>
            </a:pPr>
            <a:endParaRPr lang="en-US" i="1" dirty="0" smtClean="0">
              <a:latin typeface="Adobe Caslon Pro"/>
              <a:cs typeface="Adobe Caslon Pro"/>
            </a:endParaRPr>
          </a:p>
          <a:p>
            <a:pPr marL="0" indent="0" algn="ctr">
              <a:buNone/>
            </a:pPr>
            <a:r>
              <a:rPr lang="en-US" sz="4600" i="1" dirty="0" smtClean="0">
                <a:latin typeface="Adobe Caslon Pro"/>
                <a:cs typeface="Adobe Caslon Pro"/>
              </a:rPr>
              <a:t>Emphasize </a:t>
            </a:r>
            <a:r>
              <a:rPr lang="en-US" sz="4600" b="1" i="1" dirty="0" smtClean="0">
                <a:latin typeface="Adobe Caslon Pro"/>
                <a:cs typeface="Adobe Caslon Pro"/>
              </a:rPr>
              <a:t>explicit </a:t>
            </a:r>
            <a:r>
              <a:rPr lang="en-US" sz="4600" i="1" dirty="0" smtClean="0">
                <a:latin typeface="Adobe Caslon Pro"/>
                <a:cs typeface="Adobe Caslon Pro"/>
              </a:rPr>
              <a:t>criteria to combat activation of implicit biases</a:t>
            </a:r>
            <a:endParaRPr lang="en-US" dirty="0" smtClean="0">
              <a:latin typeface="Adobe Caslon Pro"/>
              <a:cs typeface="Adobe Caslon Pro"/>
            </a:endParaRPr>
          </a:p>
          <a:p>
            <a:endParaRPr lang="en-US" dirty="0">
              <a:latin typeface="Adobe Caslon Pro"/>
              <a:cs typeface="Adobe Caslon Pro"/>
            </a:endParaRPr>
          </a:p>
          <a:p>
            <a:endParaRPr lang="en-US" dirty="0">
              <a:latin typeface="Adobe Caslon Pro"/>
              <a:cs typeface="Adobe Caslon Pro"/>
            </a:endParaRPr>
          </a:p>
        </p:txBody>
      </p:sp>
    </p:spTree>
    <p:extLst>
      <p:ext uri="{BB962C8B-B14F-4D97-AF65-F5344CB8AC3E}">
        <p14:creationId xmlns:p14="http://schemas.microsoft.com/office/powerpoint/2010/main" val="25870097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i="1" dirty="0" smtClean="0">
                <a:latin typeface="Adobe Caslon Pro Bold"/>
                <a:cs typeface="Adobe Caslon Pro Bold"/>
              </a:rPr>
              <a:t>TIME</a:t>
            </a:r>
            <a:endParaRPr lang="en-US" sz="8000" i="1" dirty="0">
              <a:latin typeface="Adobe Caslon Pro Bold"/>
              <a:cs typeface="Adobe Caslon Pro Bold"/>
            </a:endParaRPr>
          </a:p>
        </p:txBody>
      </p:sp>
      <p:sp>
        <p:nvSpPr>
          <p:cNvPr id="3" name="Content Placeholder 2"/>
          <p:cNvSpPr>
            <a:spLocks noGrp="1"/>
          </p:cNvSpPr>
          <p:nvPr>
            <p:ph idx="1"/>
          </p:nvPr>
        </p:nvSpPr>
        <p:spPr>
          <a:xfrm>
            <a:off x="457200" y="1600200"/>
            <a:ext cx="8170863" cy="5106988"/>
          </a:xfrm>
        </p:spPr>
        <p:txBody>
          <a:bodyPr>
            <a:normAutofit/>
          </a:bodyPr>
          <a:lstStyle/>
          <a:p>
            <a:pPr marL="0" indent="0">
              <a:buNone/>
            </a:pPr>
            <a:r>
              <a:rPr lang="en-US" dirty="0" smtClean="0">
                <a:latin typeface="Adobe Caslon Pro"/>
                <a:cs typeface="Adobe Caslon Pro"/>
              </a:rPr>
              <a:t>Allow adequate time to review and discuss applications—implicit </a:t>
            </a:r>
            <a:r>
              <a:rPr lang="en-US" dirty="0">
                <a:latin typeface="Adobe Caslon Pro"/>
                <a:cs typeface="Adobe Caslon Pro"/>
              </a:rPr>
              <a:t>responses are much stronger when trying to complete a task quickly</a:t>
            </a:r>
          </a:p>
          <a:p>
            <a:pPr marL="0" indent="0">
              <a:buNone/>
            </a:pPr>
            <a:endParaRPr lang="en-US" dirty="0" smtClean="0"/>
          </a:p>
          <a:p>
            <a:endParaRPr lang="en-US" dirty="0"/>
          </a:p>
          <a:p>
            <a:pPr marL="0" indent="0">
              <a:buNone/>
            </a:pPr>
            <a:endParaRPr lang="en-US" dirty="0"/>
          </a:p>
        </p:txBody>
      </p:sp>
      <p:pic>
        <p:nvPicPr>
          <p:cNvPr id="4" name="Picture 3" descr="dali.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5125" y="3198812"/>
            <a:ext cx="3357563" cy="3357563"/>
          </a:xfrm>
          <a:prstGeom prst="rect">
            <a:avLst/>
          </a:prstGeom>
        </p:spPr>
      </p:pic>
    </p:spTree>
    <p:extLst>
      <p:ext uri="{BB962C8B-B14F-4D97-AF65-F5344CB8AC3E}">
        <p14:creationId xmlns:p14="http://schemas.microsoft.com/office/powerpoint/2010/main" val="28776029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i="1" dirty="0" smtClean="0">
                <a:latin typeface="Adobe Caslon Pro Bold"/>
                <a:cs typeface="Adobe Caslon Pro Bold"/>
              </a:rPr>
              <a:t>What factors may influence our evaluation of applicants?</a:t>
            </a:r>
            <a:endParaRPr lang="en-US" i="1" dirty="0">
              <a:latin typeface="Adobe Caslon Pro Bold"/>
              <a:cs typeface="Adobe Caslon Pro Bold"/>
            </a:endParaRPr>
          </a:p>
        </p:txBody>
      </p:sp>
      <p:sp>
        <p:nvSpPr>
          <p:cNvPr id="5" name="Content Placeholder 4"/>
          <p:cNvSpPr>
            <a:spLocks noGrp="1"/>
          </p:cNvSpPr>
          <p:nvPr>
            <p:ph idx="1"/>
          </p:nvPr>
        </p:nvSpPr>
        <p:spPr/>
        <p:txBody>
          <a:bodyPr>
            <a:normAutofit/>
          </a:bodyPr>
          <a:lstStyle/>
          <a:p>
            <a:pPr marL="0" indent="0">
              <a:buNone/>
            </a:pPr>
            <a:r>
              <a:rPr lang="en-US" dirty="0">
                <a:latin typeface="Adobe Caslon Pro"/>
                <a:cs typeface="Adobe Caslon Pro"/>
              </a:rPr>
              <a:t>“</a:t>
            </a:r>
            <a:r>
              <a:rPr lang="en-US" i="1" dirty="0">
                <a:latin typeface="Adobe Caslon Pro"/>
                <a:cs typeface="Adobe Caslon Pro"/>
              </a:rPr>
              <a:t>Implicit biases </a:t>
            </a:r>
            <a:r>
              <a:rPr lang="en-US" dirty="0">
                <a:latin typeface="Adobe Caslon Pro"/>
                <a:cs typeface="Adobe Caslon Pro"/>
              </a:rPr>
              <a:t>are discriminatory biases based on implicit attitudes or implicit stereotypes. Implicit biases are especially intriguing, and also especially problematic, because </a:t>
            </a:r>
            <a:r>
              <a:rPr lang="en-US" b="1" dirty="0">
                <a:latin typeface="Adobe Caslon Pro"/>
                <a:cs typeface="Adobe Caslon Pro"/>
              </a:rPr>
              <a:t>they can produce behavior that diverges from a person’s avowed or endorsed beliefs or principles</a:t>
            </a:r>
            <a:r>
              <a:rPr lang="en-US" dirty="0">
                <a:latin typeface="Adobe Caslon Pro"/>
                <a:cs typeface="Adobe Caslon Pro"/>
              </a:rPr>
              <a:t>.”</a:t>
            </a:r>
          </a:p>
          <a:p>
            <a:pPr marL="0" indent="0">
              <a:buNone/>
            </a:pPr>
            <a:r>
              <a:rPr lang="en-US" dirty="0">
                <a:latin typeface="Adobe Caslon Pro"/>
                <a:cs typeface="Adobe Caslon Pro"/>
              </a:rPr>
              <a:t> </a:t>
            </a:r>
          </a:p>
          <a:p>
            <a:pPr marL="0" indent="0" algn="r">
              <a:buNone/>
            </a:pPr>
            <a:r>
              <a:rPr lang="en-US" sz="1900" dirty="0">
                <a:latin typeface="Adobe Caslon Pro"/>
                <a:cs typeface="Adobe Caslon Pro"/>
              </a:rPr>
              <a:t>Anthony G. </a:t>
            </a:r>
            <a:r>
              <a:rPr lang="en-US" sz="1900" dirty="0" smtClean="0">
                <a:latin typeface="Adobe Caslon Pro"/>
                <a:cs typeface="Adobe Caslon Pro"/>
              </a:rPr>
              <a:t>Greenwald, </a:t>
            </a:r>
            <a:r>
              <a:rPr lang="en-US" sz="1900" dirty="0">
                <a:latin typeface="Adobe Caslon Pro"/>
                <a:cs typeface="Adobe Caslon Pro"/>
              </a:rPr>
              <a:t>Linda Hamilton Krieger, “Implicit Bias: </a:t>
            </a:r>
            <a:r>
              <a:rPr lang="en-US" sz="1900">
                <a:latin typeface="Adobe Caslon Pro"/>
                <a:cs typeface="Adobe Caslon Pro"/>
              </a:rPr>
              <a:t>Scientific </a:t>
            </a:r>
            <a:r>
              <a:rPr lang="en-US" sz="1900" smtClean="0">
                <a:latin typeface="Adobe Caslon Pro"/>
                <a:cs typeface="Adobe Caslon Pro"/>
              </a:rPr>
              <a:t>Foundations.” </a:t>
            </a:r>
            <a:r>
              <a:rPr lang="en-US" sz="1900" i="1" dirty="0">
                <a:latin typeface="Adobe Caslon Pro"/>
                <a:cs typeface="Adobe Caslon Pro"/>
              </a:rPr>
              <a:t>California Law Review</a:t>
            </a:r>
            <a:r>
              <a:rPr lang="en-US" sz="1900" dirty="0">
                <a:latin typeface="Adobe Caslon Pro"/>
                <a:cs typeface="Adobe Caslon Pro"/>
              </a:rPr>
              <a:t> 94:4 (July 2006), p. 951.</a:t>
            </a:r>
          </a:p>
          <a:p>
            <a:endParaRPr lang="en-US" dirty="0"/>
          </a:p>
        </p:txBody>
      </p:sp>
    </p:spTree>
    <p:extLst>
      <p:ext uri="{BB962C8B-B14F-4D97-AF65-F5344CB8AC3E}">
        <p14:creationId xmlns:p14="http://schemas.microsoft.com/office/powerpoint/2010/main" val="34991389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0485" y="306899"/>
            <a:ext cx="8546996" cy="6105068"/>
          </a:xfrm>
        </p:spPr>
        <p:txBody>
          <a:bodyPr>
            <a:normAutofit fontScale="40000" lnSpcReduction="20000"/>
          </a:bodyPr>
          <a:lstStyle/>
          <a:p>
            <a:pPr marL="0" indent="0">
              <a:buNone/>
            </a:pPr>
            <a:endParaRPr lang="en-US" sz="7000" dirty="0" smtClean="0"/>
          </a:p>
          <a:p>
            <a:pPr marL="0" indent="0" algn="ctr">
              <a:buNone/>
            </a:pPr>
            <a:r>
              <a:rPr lang="en-US" sz="9000" b="1" i="1" dirty="0">
                <a:latin typeface="Adobe Caslon Pro"/>
                <a:cs typeface="Adobe Caslon Pro"/>
              </a:rPr>
              <a:t>W</a:t>
            </a:r>
            <a:r>
              <a:rPr lang="en-US" sz="9000" b="1" i="1" dirty="0" smtClean="0">
                <a:latin typeface="Adobe Caslon Pro"/>
                <a:cs typeface="Adobe Caslon Pro"/>
              </a:rPr>
              <a:t>hat are unconscious or “hidden” biases?</a:t>
            </a:r>
            <a:endParaRPr lang="en-US" sz="9000" b="1" i="1" dirty="0">
              <a:latin typeface="Adobe Caslon Pro"/>
              <a:cs typeface="Adobe Caslon Pro"/>
            </a:endParaRPr>
          </a:p>
          <a:p>
            <a:pPr marL="0" indent="0">
              <a:buNone/>
            </a:pPr>
            <a:endParaRPr lang="en-US" sz="7000" dirty="0" smtClean="0">
              <a:latin typeface="Adobe Caslon Pro"/>
              <a:cs typeface="Adobe Caslon Pro"/>
            </a:endParaRPr>
          </a:p>
          <a:p>
            <a:pPr marL="0" indent="0">
              <a:buNone/>
            </a:pPr>
            <a:r>
              <a:rPr lang="en-US" sz="7000" dirty="0" smtClean="0">
                <a:latin typeface="Adobe Caslon Pro"/>
                <a:cs typeface="Adobe Caslon Pro"/>
              </a:rPr>
              <a:t>“They are—for lack of a better term—</a:t>
            </a:r>
            <a:r>
              <a:rPr lang="en-US" sz="7000" i="1" dirty="0" smtClean="0">
                <a:latin typeface="Adobe Caslon Pro"/>
                <a:cs typeface="Adobe Caslon Pro"/>
              </a:rPr>
              <a:t>bits of knowledge</a:t>
            </a:r>
            <a:r>
              <a:rPr lang="en-US" sz="7000" dirty="0" smtClean="0">
                <a:latin typeface="Adobe Caslon Pro"/>
                <a:cs typeface="Adobe Caslon Pro"/>
              </a:rPr>
              <a:t> about social groups . . . stored in our brains because we encounter them so frequently in our cultural environments. Once lodged in our minds, hidden biases can influence our behavior towards members of particular social groups, but we remain oblivious to their influence.”</a:t>
            </a:r>
            <a:endParaRPr lang="en-US" sz="7000" dirty="0">
              <a:latin typeface="Adobe Caslon Pro"/>
              <a:cs typeface="Adobe Caslon Pro"/>
            </a:endParaRPr>
          </a:p>
          <a:p>
            <a:pPr marL="0" indent="0">
              <a:buNone/>
            </a:pPr>
            <a:endParaRPr lang="en-US" sz="7000" dirty="0" smtClean="0">
              <a:latin typeface="Adobe Caslon Pro"/>
              <a:cs typeface="Adobe Caslon Pro"/>
            </a:endParaRPr>
          </a:p>
          <a:p>
            <a:pPr marL="0" indent="0">
              <a:buNone/>
            </a:pPr>
            <a:endParaRPr lang="en-US" sz="7000" dirty="0">
              <a:latin typeface="Adobe Caslon Pro"/>
              <a:cs typeface="Adobe Caslon Pro"/>
            </a:endParaRPr>
          </a:p>
          <a:p>
            <a:pPr marL="0" indent="0">
              <a:buNone/>
            </a:pPr>
            <a:endParaRPr lang="en-US" dirty="0" smtClean="0">
              <a:latin typeface="Adobe Caslon Pro"/>
              <a:cs typeface="Adobe Caslon Pro"/>
            </a:endParaRPr>
          </a:p>
          <a:p>
            <a:pPr marL="0" indent="0">
              <a:buNone/>
            </a:pPr>
            <a:endParaRPr lang="en-US" dirty="0">
              <a:latin typeface="Adobe Caslon Pro"/>
              <a:cs typeface="Adobe Caslon Pro"/>
            </a:endParaRPr>
          </a:p>
          <a:p>
            <a:pPr marL="0" indent="0">
              <a:buNone/>
            </a:pPr>
            <a:endParaRPr lang="en-US" dirty="0" smtClean="0">
              <a:latin typeface="Adobe Caslon Pro"/>
              <a:cs typeface="Adobe Caslon Pro"/>
            </a:endParaRPr>
          </a:p>
          <a:p>
            <a:pPr marL="0" indent="0">
              <a:buNone/>
            </a:pPr>
            <a:endParaRPr lang="en-US" dirty="0">
              <a:latin typeface="Adobe Caslon Pro"/>
              <a:cs typeface="Adobe Caslon Pro"/>
            </a:endParaRPr>
          </a:p>
          <a:p>
            <a:pPr marL="0" indent="0">
              <a:buNone/>
            </a:pPr>
            <a:endParaRPr lang="en-US" dirty="0" smtClean="0">
              <a:latin typeface="Adobe Caslon Pro"/>
              <a:cs typeface="Adobe Caslon Pro"/>
            </a:endParaRPr>
          </a:p>
          <a:p>
            <a:pPr marL="0" indent="0" algn="r">
              <a:buNone/>
            </a:pPr>
            <a:r>
              <a:rPr lang="en-US" sz="4500" dirty="0" err="1" smtClean="0">
                <a:latin typeface="Adobe Caslon Pro"/>
                <a:cs typeface="Adobe Caslon Pro"/>
              </a:rPr>
              <a:t>Banaji</a:t>
            </a:r>
            <a:r>
              <a:rPr lang="en-US" sz="4500" dirty="0" smtClean="0">
                <a:latin typeface="Adobe Caslon Pro"/>
                <a:cs typeface="Adobe Caslon Pro"/>
              </a:rPr>
              <a:t> </a:t>
            </a:r>
            <a:r>
              <a:rPr lang="en-US" sz="4500" dirty="0">
                <a:latin typeface="Adobe Caslon Pro"/>
                <a:cs typeface="Adobe Caslon Pro"/>
              </a:rPr>
              <a:t>and Greenwald, </a:t>
            </a:r>
            <a:r>
              <a:rPr lang="en-US" sz="4500" i="1" dirty="0" err="1">
                <a:latin typeface="Adobe Caslon Pro"/>
                <a:cs typeface="Adobe Caslon Pro"/>
              </a:rPr>
              <a:t>Blindspot</a:t>
            </a:r>
            <a:r>
              <a:rPr lang="en-US" sz="4500" i="1" dirty="0">
                <a:latin typeface="Adobe Caslon Pro"/>
                <a:cs typeface="Adobe Caslon Pro"/>
              </a:rPr>
              <a:t>: Hidden Biases of Good People </a:t>
            </a:r>
            <a:r>
              <a:rPr lang="en-US" sz="4500" dirty="0">
                <a:latin typeface="Adobe Caslon Pro"/>
                <a:cs typeface="Adobe Caslon Pro"/>
              </a:rPr>
              <a:t>(</a:t>
            </a:r>
            <a:r>
              <a:rPr lang="en-US" sz="4500" dirty="0" err="1">
                <a:latin typeface="Adobe Caslon Pro"/>
                <a:cs typeface="Adobe Caslon Pro"/>
              </a:rPr>
              <a:t>Delacorte</a:t>
            </a:r>
            <a:r>
              <a:rPr lang="en-US" sz="4500" dirty="0">
                <a:latin typeface="Adobe Caslon Pro"/>
                <a:cs typeface="Adobe Caslon Pro"/>
              </a:rPr>
              <a:t> Press 2013</a:t>
            </a:r>
            <a:r>
              <a:rPr lang="en-US" sz="4500" dirty="0" smtClean="0">
                <a:latin typeface="Adobe Caslon Pro"/>
                <a:cs typeface="Adobe Caslon Pro"/>
              </a:rPr>
              <a:t>), p</a:t>
            </a:r>
            <a:r>
              <a:rPr lang="en-US" sz="4500" dirty="0">
                <a:latin typeface="Adobe Caslon Pro"/>
                <a:cs typeface="Adobe Caslon Pro"/>
              </a:rPr>
              <a:t>. </a:t>
            </a:r>
            <a:r>
              <a:rPr lang="en-US" sz="4500" dirty="0" smtClean="0">
                <a:latin typeface="Adobe Caslon Pro"/>
                <a:cs typeface="Adobe Caslon Pro"/>
              </a:rPr>
              <a:t>xii</a:t>
            </a:r>
            <a:endParaRPr lang="en-US" sz="4500" dirty="0">
              <a:latin typeface="Adobe Caslon Pro"/>
              <a:cs typeface="Adobe Caslon Pro"/>
            </a:endParaRPr>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57702252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latin typeface="Adobe Caslon Pro Bold"/>
                <a:cs typeface="Adobe Caslon Pro Bold"/>
              </a:rPr>
              <a:t>Why do we have implicit or unconscious biases?</a:t>
            </a:r>
            <a:endParaRPr lang="en-US" i="1" dirty="0">
              <a:latin typeface="Adobe Caslon Pro Bold"/>
              <a:cs typeface="Adobe Caslon Pro Bold"/>
            </a:endParaRPr>
          </a:p>
        </p:txBody>
      </p:sp>
      <p:sp>
        <p:nvSpPr>
          <p:cNvPr id="3" name="Content Placeholder 2"/>
          <p:cNvSpPr>
            <a:spLocks noGrp="1"/>
          </p:cNvSpPr>
          <p:nvPr>
            <p:ph idx="1"/>
          </p:nvPr>
        </p:nvSpPr>
        <p:spPr/>
        <p:txBody>
          <a:bodyPr>
            <a:normAutofit/>
          </a:bodyPr>
          <a:lstStyle/>
          <a:p>
            <a:pPr marL="0" indent="0">
              <a:buNone/>
            </a:pPr>
            <a:r>
              <a:rPr lang="en-US" dirty="0" smtClean="0">
                <a:latin typeface="Adobe Caslon Pro"/>
                <a:cs typeface="Adobe Caslon Pro"/>
              </a:rPr>
              <a:t>“Our ancestors lived in small, homogeneous groups, surrounded by danger. In response to the pressures of that environment, they evolved mechanisms that made social choices paramount to mere survival.”</a:t>
            </a:r>
          </a:p>
          <a:p>
            <a:pPr marL="0" indent="0">
              <a:buNone/>
            </a:pPr>
            <a:endParaRPr lang="en-US" dirty="0">
              <a:latin typeface="Adobe Caslon Pro"/>
              <a:cs typeface="Adobe Caslon Pro"/>
            </a:endParaRPr>
          </a:p>
          <a:p>
            <a:pPr marL="0" indent="0" algn="r">
              <a:buNone/>
            </a:pPr>
            <a:r>
              <a:rPr lang="en-US" dirty="0" err="1" smtClean="0">
                <a:latin typeface="Adobe Caslon Pro"/>
                <a:cs typeface="Adobe Caslon Pro"/>
              </a:rPr>
              <a:t>Banaji</a:t>
            </a:r>
            <a:r>
              <a:rPr lang="en-US" dirty="0" smtClean="0">
                <a:latin typeface="Adobe Caslon Pro"/>
                <a:cs typeface="Adobe Caslon Pro"/>
              </a:rPr>
              <a:t> and Greenwald, </a:t>
            </a:r>
            <a:r>
              <a:rPr lang="en-US" i="1" dirty="0" err="1">
                <a:latin typeface="Adobe Caslon Pro"/>
                <a:cs typeface="Adobe Caslon Pro"/>
              </a:rPr>
              <a:t>Blindspot</a:t>
            </a:r>
            <a:r>
              <a:rPr lang="en-US" i="1" dirty="0">
                <a:latin typeface="Adobe Caslon Pro"/>
                <a:cs typeface="Adobe Caslon Pro"/>
              </a:rPr>
              <a:t>: Hidden Biases of Good People </a:t>
            </a:r>
            <a:r>
              <a:rPr lang="en-US" dirty="0">
                <a:latin typeface="Adobe Caslon Pro"/>
                <a:cs typeface="Adobe Caslon Pro"/>
              </a:rPr>
              <a:t>(</a:t>
            </a:r>
            <a:r>
              <a:rPr lang="en-US" dirty="0" err="1">
                <a:latin typeface="Adobe Caslon Pro"/>
                <a:cs typeface="Adobe Caslon Pro"/>
              </a:rPr>
              <a:t>Delacorte</a:t>
            </a:r>
            <a:r>
              <a:rPr lang="en-US" dirty="0">
                <a:latin typeface="Adobe Caslon Pro"/>
                <a:cs typeface="Adobe Caslon Pro"/>
              </a:rPr>
              <a:t> Press 2013), p. </a:t>
            </a:r>
            <a:r>
              <a:rPr lang="en-US" dirty="0" smtClean="0">
                <a:latin typeface="Adobe Caslon Pro"/>
                <a:cs typeface="Adobe Caslon Pro"/>
              </a:rPr>
              <a:t>19</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3561365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latin typeface="Adobe Caslon Pro Bold"/>
                <a:cs typeface="Adobe Caslon Pro Bold"/>
              </a:rPr>
              <a:t>How has the existence of implicit bias been established and measured?</a:t>
            </a:r>
            <a:endParaRPr lang="en-US" dirty="0">
              <a:latin typeface="Adobe Caslon Pro Bold"/>
              <a:cs typeface="Adobe Caslon Pro Bold"/>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sz="4100" dirty="0" smtClean="0">
                <a:latin typeface="Adobe Caslon Pro"/>
                <a:cs typeface="Adobe Caslon Pro"/>
              </a:rPr>
              <a:t>“The </a:t>
            </a:r>
            <a:r>
              <a:rPr lang="en-US" sz="4100" dirty="0">
                <a:latin typeface="Adobe Caslon Pro"/>
                <a:cs typeface="Adobe Caslon Pro"/>
              </a:rPr>
              <a:t>Implicit Association Test (IAT) provides a measure of strengths of automatic associations. This measure is computed from performance speeds at two classification tasks in which association strengths influence performance</a:t>
            </a:r>
            <a:r>
              <a:rPr lang="en-US" sz="4100" dirty="0" smtClean="0">
                <a:latin typeface="Adobe Caslon Pro"/>
                <a:cs typeface="Adobe Caslon Pro"/>
              </a:rPr>
              <a:t>.”</a:t>
            </a:r>
          </a:p>
          <a:p>
            <a:pPr marL="0" indent="0" algn="r">
              <a:buNone/>
            </a:pPr>
            <a:endParaRPr lang="en-US" sz="1800" dirty="0">
              <a:latin typeface="Adobe Caslon Pro"/>
              <a:cs typeface="Adobe Caslon Pro"/>
            </a:endParaRPr>
          </a:p>
          <a:p>
            <a:pPr marL="0" indent="0" algn="r">
              <a:buNone/>
            </a:pPr>
            <a:endParaRPr lang="en-US" sz="1800" dirty="0" smtClean="0">
              <a:latin typeface="Adobe Caslon Pro"/>
              <a:cs typeface="Adobe Caslon Pro"/>
            </a:endParaRPr>
          </a:p>
          <a:p>
            <a:pPr marL="0" indent="0" algn="r">
              <a:buNone/>
            </a:pPr>
            <a:r>
              <a:rPr lang="en-US" sz="1800" dirty="0" smtClean="0">
                <a:latin typeface="Adobe Caslon Pro"/>
                <a:cs typeface="Adobe Caslon Pro"/>
              </a:rPr>
              <a:t>Anthony G. Greenwald, </a:t>
            </a:r>
            <a:r>
              <a:rPr lang="en-US" sz="1800" dirty="0" err="1" smtClean="0">
                <a:latin typeface="Adobe Caslon Pro"/>
                <a:cs typeface="Adobe Caslon Pro"/>
              </a:rPr>
              <a:t>Mahzarin</a:t>
            </a:r>
            <a:r>
              <a:rPr lang="en-US" sz="1800" dirty="0" smtClean="0">
                <a:latin typeface="Adobe Caslon Pro"/>
                <a:cs typeface="Adobe Caslon Pro"/>
              </a:rPr>
              <a:t> R. </a:t>
            </a:r>
            <a:r>
              <a:rPr lang="en-US" sz="1800" dirty="0" err="1" smtClean="0">
                <a:latin typeface="Adobe Caslon Pro"/>
                <a:cs typeface="Adobe Caslon Pro"/>
              </a:rPr>
              <a:t>Banaji</a:t>
            </a:r>
            <a:r>
              <a:rPr lang="en-US" sz="1800" dirty="0" smtClean="0">
                <a:latin typeface="Adobe Caslon Pro"/>
                <a:cs typeface="Adobe Caslon Pro"/>
              </a:rPr>
              <a:t>, Brian A. </a:t>
            </a:r>
            <a:r>
              <a:rPr lang="en-US" sz="1800" dirty="0" err="1" smtClean="0">
                <a:latin typeface="Adobe Caslon Pro"/>
                <a:cs typeface="Adobe Caslon Pro"/>
              </a:rPr>
              <a:t>Nosek</a:t>
            </a:r>
            <a:r>
              <a:rPr lang="en-US" sz="1800" dirty="0" smtClean="0">
                <a:latin typeface="Adobe Caslon Pro"/>
                <a:cs typeface="Adobe Caslon Pro"/>
              </a:rPr>
              <a:t>, “Understanding and using the Implicit Association Test: 1. An Improved Scoring Algorithm.” </a:t>
            </a:r>
            <a:r>
              <a:rPr lang="en-US" sz="1800" i="1" dirty="0" smtClean="0">
                <a:latin typeface="Adobe Caslon Pro"/>
                <a:cs typeface="Adobe Caslon Pro"/>
              </a:rPr>
              <a:t>Journal of Personality and Social Psychology</a:t>
            </a:r>
            <a:r>
              <a:rPr lang="en-US" sz="1800" dirty="0" smtClean="0">
                <a:latin typeface="Adobe Caslon Pro"/>
                <a:cs typeface="Adobe Caslon Pro"/>
              </a:rPr>
              <a:t> 85:2, 2003, pp. 197-216.</a:t>
            </a:r>
            <a:endParaRPr lang="en-US" sz="1800" dirty="0">
              <a:latin typeface="Adobe Caslon Pro"/>
              <a:cs typeface="Adobe Caslon Pro"/>
            </a:endParaRPr>
          </a:p>
          <a:p>
            <a:endParaRPr lang="en-US" dirty="0">
              <a:latin typeface="Adobe Caslon Pro"/>
              <a:cs typeface="Adobe Caslon Pro"/>
            </a:endParaRPr>
          </a:p>
        </p:txBody>
      </p:sp>
    </p:spTree>
    <p:extLst>
      <p:ext uri="{BB962C8B-B14F-4D97-AF65-F5344CB8AC3E}">
        <p14:creationId xmlns:p14="http://schemas.microsoft.com/office/powerpoint/2010/main" val="192406078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Adobe Caslon Pro Bold"/>
                <a:cs typeface="Adobe Caslon Pro Bold"/>
              </a:rPr>
              <a:t>Examples</a:t>
            </a:r>
            <a:endParaRPr lang="en-US" i="1" dirty="0">
              <a:latin typeface="Adobe Caslon Pro Bold"/>
              <a:cs typeface="Adobe Caslon Pro Bold"/>
            </a:endParaRPr>
          </a:p>
        </p:txBody>
      </p:sp>
      <p:sp>
        <p:nvSpPr>
          <p:cNvPr id="3" name="Content Placeholder 2"/>
          <p:cNvSpPr>
            <a:spLocks noGrp="1"/>
          </p:cNvSpPr>
          <p:nvPr>
            <p:ph idx="1"/>
          </p:nvPr>
        </p:nvSpPr>
        <p:spPr/>
        <p:txBody>
          <a:bodyPr>
            <a:normAutofit fontScale="70000" lnSpcReduction="20000"/>
          </a:bodyPr>
          <a:lstStyle/>
          <a:p>
            <a:r>
              <a:rPr lang="en-US" dirty="0">
                <a:latin typeface="Adobe Caslon Pro"/>
                <a:cs typeface="Adobe Caslon Pro"/>
              </a:rPr>
              <a:t>S</a:t>
            </a:r>
            <a:r>
              <a:rPr lang="en-US" dirty="0" smtClean="0">
                <a:latin typeface="Adobe Caslon Pro"/>
                <a:cs typeface="Adobe Caslon Pro"/>
              </a:rPr>
              <a:t>orting </a:t>
            </a:r>
            <a:r>
              <a:rPr lang="en-US" dirty="0">
                <a:latin typeface="Adobe Caslon Pro"/>
                <a:cs typeface="Adobe Caslon Pro"/>
              </a:rPr>
              <a:t>insects or flowers with pleasant or unpleasant words. </a:t>
            </a:r>
            <a:endParaRPr lang="en-US" dirty="0" smtClean="0">
              <a:latin typeface="Adobe Caslon Pro"/>
              <a:cs typeface="Adobe Caslon Pro"/>
            </a:endParaRPr>
          </a:p>
          <a:p>
            <a:r>
              <a:rPr lang="en-US" dirty="0">
                <a:latin typeface="Adobe Caslon Pro"/>
                <a:cs typeface="Adobe Caslon Pro"/>
              </a:rPr>
              <a:t>F</a:t>
            </a:r>
            <a:r>
              <a:rPr lang="en-US" dirty="0" smtClean="0">
                <a:latin typeface="Adobe Caslon Pro"/>
                <a:cs typeface="Adobe Caslon Pro"/>
              </a:rPr>
              <a:t>irst </a:t>
            </a:r>
            <a:r>
              <a:rPr lang="en-US" dirty="0">
                <a:latin typeface="Adobe Caslon Pro"/>
                <a:cs typeface="Adobe Caslon Pro"/>
              </a:rPr>
              <a:t>distinguishing between European-American and African-American faces, then pleasant/unpleasant words, then each kind of face with a pleasant or unpleasant word. People are generally faster at responding when a European-American face is shown with a pleasant word than when an African </a:t>
            </a:r>
            <a:r>
              <a:rPr lang="en-US" dirty="0" smtClean="0">
                <a:latin typeface="Adobe Caslon Pro"/>
                <a:cs typeface="Adobe Caslon Pro"/>
              </a:rPr>
              <a:t>American face is shown with a pleasant word.</a:t>
            </a:r>
          </a:p>
          <a:p>
            <a:pPr marL="0" indent="0">
              <a:buNone/>
            </a:pPr>
            <a:r>
              <a:rPr lang="en-US" sz="4000" dirty="0" smtClean="0">
                <a:latin typeface="Adobe Caslon Pro"/>
                <a:cs typeface="Adobe Caslon Pro"/>
              </a:rPr>
              <a:t>“This measure allows an inference about attitudes (category-valence associations) because it is easier to give the same response to items from two categories when those two categories are cognitively associated with each other.”</a:t>
            </a:r>
          </a:p>
          <a:p>
            <a:pPr marL="0" indent="0" algn="r">
              <a:buNone/>
            </a:pPr>
            <a:r>
              <a:rPr lang="en-US" sz="2900" dirty="0" smtClean="0">
                <a:latin typeface="Adobe Caslon Pro"/>
                <a:cs typeface="Adobe Caslon Pro"/>
              </a:rPr>
              <a:t>Greenwald and Krieger, “Implicit Bias: Scientific Foundations.” </a:t>
            </a:r>
            <a:r>
              <a:rPr lang="en-US" sz="2900" i="1" dirty="0" smtClean="0">
                <a:latin typeface="Adobe Caslon Pro"/>
                <a:cs typeface="Adobe Caslon Pro"/>
              </a:rPr>
              <a:t>California Law Review</a:t>
            </a:r>
            <a:r>
              <a:rPr lang="en-US" sz="2900" dirty="0" smtClean="0">
                <a:latin typeface="Adobe Caslon Pro"/>
                <a:cs typeface="Adobe Caslon Pro"/>
              </a:rPr>
              <a:t> 94:4 (July 2006), pp. 952-953.</a:t>
            </a:r>
            <a:endParaRPr lang="en-US" sz="2900" dirty="0">
              <a:latin typeface="Adobe Caslon Pro"/>
              <a:cs typeface="Adobe Caslon Pro"/>
            </a:endParaRPr>
          </a:p>
          <a:p>
            <a:pPr marL="0" indent="0" algn="r">
              <a:buNone/>
            </a:pPr>
            <a:endParaRPr lang="en-US" dirty="0">
              <a:latin typeface="Adobe Caslon Pro"/>
              <a:cs typeface="Adobe Caslon Pro"/>
            </a:endParaRPr>
          </a:p>
          <a:p>
            <a:pPr marL="0" indent="0" algn="r">
              <a:buNone/>
            </a:pPr>
            <a:endParaRPr lang="en-US" sz="1800" dirty="0">
              <a:latin typeface="Adobe Caslon Pro"/>
              <a:cs typeface="Adobe Caslon Pro"/>
            </a:endParaRPr>
          </a:p>
          <a:p>
            <a:endParaRPr lang="en-US" dirty="0"/>
          </a:p>
        </p:txBody>
      </p:sp>
    </p:spTree>
    <p:extLst>
      <p:ext uri="{BB962C8B-B14F-4D97-AF65-F5344CB8AC3E}">
        <p14:creationId xmlns:p14="http://schemas.microsoft.com/office/powerpoint/2010/main" val="40484147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dirty="0" smtClean="0">
                <a:latin typeface="Adobe Caslon Pro Bold"/>
                <a:cs typeface="Adobe Caslon Pro Bold"/>
              </a:rPr>
              <a:t>Interested in trying an IAT?</a:t>
            </a:r>
            <a:r>
              <a:rPr lang="en-US" sz="2800" i="1" dirty="0">
                <a:latin typeface="Adobe Caslon Pro Bold"/>
                <a:cs typeface="Adobe Caslon Pro Bold"/>
              </a:rPr>
              <a:t/>
            </a:r>
            <a:br>
              <a:rPr lang="en-US" sz="2800" i="1" dirty="0">
                <a:latin typeface="Adobe Caslon Pro Bold"/>
                <a:cs typeface="Adobe Caslon Pro Bold"/>
              </a:rPr>
            </a:br>
            <a:r>
              <a:rPr lang="en-US" sz="2800" dirty="0">
                <a:latin typeface="Adobe Caslon Pro Bold"/>
                <a:cs typeface="Adobe Caslon Pro Bold"/>
              </a:rPr>
              <a:t>https://</a:t>
            </a:r>
            <a:r>
              <a:rPr lang="en-US" sz="2800" dirty="0" err="1">
                <a:latin typeface="Adobe Caslon Pro Bold"/>
                <a:cs typeface="Adobe Caslon Pro Bold"/>
              </a:rPr>
              <a:t>implicit.harvard.edu</a:t>
            </a:r>
            <a:r>
              <a:rPr lang="en-US" sz="2800" dirty="0">
                <a:latin typeface="Adobe Caslon Pro Bold"/>
                <a:cs typeface="Adobe Caslon Pro Bold"/>
              </a:rPr>
              <a:t>/implicit/</a:t>
            </a:r>
          </a:p>
        </p:txBody>
      </p:sp>
      <p:sp>
        <p:nvSpPr>
          <p:cNvPr id="3" name="Content Placeholder 2"/>
          <p:cNvSpPr>
            <a:spLocks noGrp="1"/>
          </p:cNvSpPr>
          <p:nvPr>
            <p:ph idx="1"/>
          </p:nvPr>
        </p:nvSpPr>
        <p:spPr/>
        <p:txBody>
          <a:bodyPr numCol="2">
            <a:normAutofit fontScale="77500" lnSpcReduction="20000"/>
          </a:bodyPr>
          <a:lstStyle/>
          <a:p>
            <a:r>
              <a:rPr lang="en-US" dirty="0" smtClean="0">
                <a:latin typeface="Adobe Garamond Pro"/>
                <a:cs typeface="Adobe Garamond Pro"/>
              </a:rPr>
              <a:t>Asian</a:t>
            </a:r>
          </a:p>
          <a:p>
            <a:r>
              <a:rPr lang="en-US" dirty="0" smtClean="0">
                <a:latin typeface="Adobe Garamond Pro"/>
                <a:cs typeface="Adobe Garamond Pro"/>
              </a:rPr>
              <a:t>Weapons</a:t>
            </a:r>
          </a:p>
          <a:p>
            <a:r>
              <a:rPr lang="en-US" dirty="0" smtClean="0">
                <a:latin typeface="Adobe Garamond Pro"/>
                <a:cs typeface="Adobe Garamond Pro"/>
              </a:rPr>
              <a:t>Gender-Career</a:t>
            </a:r>
          </a:p>
          <a:p>
            <a:r>
              <a:rPr lang="en-US" dirty="0" smtClean="0">
                <a:latin typeface="Adobe Garamond Pro"/>
                <a:cs typeface="Adobe Garamond Pro"/>
              </a:rPr>
              <a:t>Disability</a:t>
            </a:r>
          </a:p>
          <a:p>
            <a:r>
              <a:rPr lang="en-US" dirty="0" smtClean="0">
                <a:latin typeface="Adobe Garamond Pro"/>
                <a:cs typeface="Adobe Garamond Pro"/>
              </a:rPr>
              <a:t>Sexuality</a:t>
            </a:r>
          </a:p>
          <a:p>
            <a:r>
              <a:rPr lang="en-US" dirty="0" smtClean="0">
                <a:latin typeface="Adobe Garamond Pro"/>
                <a:cs typeface="Adobe Garamond Pro"/>
              </a:rPr>
              <a:t>Religion</a:t>
            </a:r>
          </a:p>
          <a:p>
            <a:r>
              <a:rPr lang="en-US" dirty="0" smtClean="0">
                <a:latin typeface="Adobe Garamond Pro"/>
                <a:cs typeface="Adobe Garamond Pro"/>
              </a:rPr>
              <a:t>Native</a:t>
            </a:r>
          </a:p>
          <a:p>
            <a:r>
              <a:rPr lang="en-US" dirty="0" smtClean="0">
                <a:latin typeface="Adobe Garamond Pro"/>
                <a:cs typeface="Adobe Garamond Pro"/>
              </a:rPr>
              <a:t>Presidents</a:t>
            </a:r>
          </a:p>
          <a:p>
            <a:r>
              <a:rPr lang="en-US" dirty="0" smtClean="0">
                <a:latin typeface="Adobe Garamond Pro"/>
                <a:cs typeface="Adobe Garamond Pro"/>
              </a:rPr>
              <a:t>Gender-Science</a:t>
            </a:r>
          </a:p>
          <a:p>
            <a:r>
              <a:rPr lang="en-US" dirty="0" smtClean="0">
                <a:latin typeface="Adobe Garamond Pro"/>
                <a:cs typeface="Adobe Garamond Pro"/>
              </a:rPr>
              <a:t>Race</a:t>
            </a:r>
          </a:p>
          <a:p>
            <a:r>
              <a:rPr lang="en-US" dirty="0" smtClean="0">
                <a:latin typeface="Adobe Garamond Pro"/>
                <a:cs typeface="Adobe Garamond Pro"/>
              </a:rPr>
              <a:t>Arab-Muslim</a:t>
            </a:r>
          </a:p>
          <a:p>
            <a:r>
              <a:rPr lang="en-US" dirty="0" smtClean="0">
                <a:latin typeface="Adobe Caslon Pro"/>
                <a:cs typeface="Adobe Caslon Pro"/>
              </a:rPr>
              <a:t>Skin-tone</a:t>
            </a:r>
          </a:p>
          <a:p>
            <a:r>
              <a:rPr lang="en-US" dirty="0" smtClean="0">
                <a:latin typeface="Adobe Caslon Pro"/>
                <a:cs typeface="Adobe Caslon Pro"/>
              </a:rPr>
              <a:t>Weight</a:t>
            </a:r>
          </a:p>
          <a:p>
            <a:r>
              <a:rPr lang="en-US" dirty="0" smtClean="0">
                <a:latin typeface="Adobe Caslon Pro"/>
                <a:cs typeface="Adobe Caslon Pro"/>
              </a:rPr>
              <a:t>Age</a:t>
            </a:r>
            <a:endParaRPr lang="en-US" dirty="0">
              <a:latin typeface="Adobe Caslon Pro"/>
              <a:cs typeface="Adobe Caslon Pro"/>
            </a:endParaRPr>
          </a:p>
        </p:txBody>
      </p:sp>
    </p:spTree>
    <p:extLst>
      <p:ext uri="{BB962C8B-B14F-4D97-AF65-F5344CB8AC3E}">
        <p14:creationId xmlns:p14="http://schemas.microsoft.com/office/powerpoint/2010/main" val="67293804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latin typeface="Adobe Caslon Pro Bold"/>
                <a:cs typeface="Adobe Caslon Pro Bold"/>
              </a:rPr>
              <a:t>How can implicit biases affect searches?</a:t>
            </a:r>
            <a:endParaRPr lang="en-US" i="1" dirty="0">
              <a:latin typeface="Adobe Caslon Pro Bold"/>
              <a:cs typeface="Adobe Caslon Pro Bold"/>
            </a:endParaRPr>
          </a:p>
        </p:txBody>
      </p:sp>
      <p:sp>
        <p:nvSpPr>
          <p:cNvPr id="3" name="Content Placeholder 2"/>
          <p:cNvSpPr>
            <a:spLocks noGrp="1"/>
          </p:cNvSpPr>
          <p:nvPr>
            <p:ph idx="1"/>
          </p:nvPr>
        </p:nvSpPr>
        <p:spPr/>
        <p:txBody>
          <a:bodyPr/>
          <a:lstStyle/>
          <a:p>
            <a:r>
              <a:rPr lang="en-US" dirty="0" smtClean="0">
                <a:latin typeface="Adobe Caslon Pro"/>
                <a:cs typeface="Adobe Caslon Pro"/>
              </a:rPr>
              <a:t>2009 meta-study showed that the Race IAT predicted racially discriminatory behavior</a:t>
            </a:r>
          </a:p>
          <a:p>
            <a:r>
              <a:rPr lang="en-US" dirty="0" smtClean="0">
                <a:latin typeface="Adobe Caslon Pro"/>
                <a:cs typeface="Adobe Caslon Pro"/>
              </a:rPr>
              <a:t>Race IAT scores correlate moderately with discriminatory judgments and behavior; this correlation is significantly higher than the correlation between self-reported attitudes and behavior</a:t>
            </a:r>
          </a:p>
          <a:p>
            <a:pPr marL="0" indent="0" algn="r">
              <a:buNone/>
            </a:pPr>
            <a:r>
              <a:rPr lang="en-US" dirty="0">
                <a:latin typeface="Adobe Caslon Pro"/>
                <a:cs typeface="Adobe Caslon Pro"/>
              </a:rPr>
              <a:t>(</a:t>
            </a:r>
            <a:r>
              <a:rPr lang="en-US" dirty="0" err="1">
                <a:latin typeface="Adobe Caslon Pro"/>
                <a:cs typeface="Adobe Caslon Pro"/>
              </a:rPr>
              <a:t>Banaji</a:t>
            </a:r>
            <a:r>
              <a:rPr lang="en-US" dirty="0">
                <a:latin typeface="Adobe Caslon Pro"/>
                <a:cs typeface="Adobe Caslon Pro"/>
              </a:rPr>
              <a:t> and Greenwald 2013, pp. 49-50)</a:t>
            </a:r>
          </a:p>
        </p:txBody>
      </p:sp>
    </p:spTree>
    <p:extLst>
      <p:ext uri="{BB962C8B-B14F-4D97-AF65-F5344CB8AC3E}">
        <p14:creationId xmlns:p14="http://schemas.microsoft.com/office/powerpoint/2010/main" val="241345313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latin typeface="Adobe Caslon Pro Bold"/>
                <a:cs typeface="Adobe Caslon Pro Bold"/>
              </a:rPr>
              <a:t>What works to reduce implicit bias?</a:t>
            </a:r>
            <a:endParaRPr lang="en-US" i="1" dirty="0">
              <a:latin typeface="Adobe Caslon Pro Bold"/>
              <a:cs typeface="Adobe Caslon Pro Bold"/>
            </a:endParaRPr>
          </a:p>
        </p:txBody>
      </p:sp>
      <p:sp>
        <p:nvSpPr>
          <p:cNvPr id="3" name="Content Placeholder 2"/>
          <p:cNvSpPr>
            <a:spLocks noGrp="1"/>
          </p:cNvSpPr>
          <p:nvPr>
            <p:ph idx="1"/>
          </p:nvPr>
        </p:nvSpPr>
        <p:spPr>
          <a:xfrm>
            <a:off x="457200" y="1269928"/>
            <a:ext cx="8229600" cy="4856235"/>
          </a:xfrm>
        </p:spPr>
        <p:txBody>
          <a:bodyPr>
            <a:normAutofit fontScale="92500" lnSpcReduction="10000"/>
          </a:bodyPr>
          <a:lstStyle/>
          <a:p>
            <a:r>
              <a:rPr lang="en-US" sz="2400" dirty="0">
                <a:latin typeface="Adobe Caslon Pro"/>
                <a:cs typeface="Adobe Caslon Pro"/>
              </a:rPr>
              <a:t>Being aware of unconscious bias and resolving to try to combat </a:t>
            </a:r>
            <a:r>
              <a:rPr lang="en-US" sz="2400" dirty="0" smtClean="0">
                <a:latin typeface="Adobe Caslon Pro"/>
                <a:cs typeface="Adobe Caslon Pro"/>
              </a:rPr>
              <a:t>it</a:t>
            </a:r>
          </a:p>
          <a:p>
            <a:r>
              <a:rPr lang="en-US" sz="2400" dirty="0" smtClean="0">
                <a:latin typeface="Adobe Caslon Pro"/>
                <a:cs typeface="Adobe Caslon Pro"/>
              </a:rPr>
              <a:t>Consciously associating positive images and traits with those against whom we may have implicit bias—replace stereotypes</a:t>
            </a:r>
          </a:p>
          <a:p>
            <a:r>
              <a:rPr lang="en-US" sz="2400" dirty="0" smtClean="0">
                <a:latin typeface="Adobe Caslon Pro"/>
                <a:cs typeface="Adobe Caslon Pro"/>
              </a:rPr>
              <a:t>Seeking specific information about individuals rather than trying to be “color-blind” or “gender-blind”</a:t>
            </a:r>
          </a:p>
          <a:p>
            <a:r>
              <a:rPr lang="en-US" sz="2400" dirty="0" smtClean="0">
                <a:latin typeface="Adobe Caslon Pro"/>
                <a:cs typeface="Adobe Caslon Pro"/>
              </a:rPr>
              <a:t>Assuming the perspective of an </a:t>
            </a:r>
            <a:r>
              <a:rPr lang="en-US" sz="2400" dirty="0" err="1" smtClean="0">
                <a:latin typeface="Adobe Caslon Pro"/>
                <a:cs typeface="Adobe Caslon Pro"/>
              </a:rPr>
              <a:t>outgroup</a:t>
            </a:r>
            <a:r>
              <a:rPr lang="en-US" sz="2400" dirty="0" smtClean="0">
                <a:latin typeface="Adobe Caslon Pro"/>
                <a:cs typeface="Adobe Caslon Pro"/>
              </a:rPr>
              <a:t> member</a:t>
            </a:r>
          </a:p>
          <a:p>
            <a:endParaRPr lang="en-US" sz="2400" dirty="0" smtClean="0">
              <a:latin typeface="Adobe Caslon Pro"/>
              <a:cs typeface="Adobe Caslon Pro"/>
            </a:endParaRPr>
          </a:p>
          <a:p>
            <a:pPr marL="0" indent="0">
              <a:buNone/>
            </a:pPr>
            <a:r>
              <a:rPr lang="en-US" sz="2600" dirty="0" smtClean="0">
                <a:latin typeface="Adobe Caslon Pro"/>
                <a:cs typeface="Adobe Caslon Pro"/>
              </a:rPr>
              <a:t>A 2012 study found that these interventions led to lower IAT scores. </a:t>
            </a:r>
          </a:p>
          <a:p>
            <a:pPr marL="0" indent="0">
              <a:buNone/>
            </a:pPr>
            <a:endParaRPr lang="en-US" sz="2600" dirty="0">
              <a:latin typeface="Adobe Caslon Pro"/>
              <a:cs typeface="Adobe Caslon Pro"/>
            </a:endParaRPr>
          </a:p>
          <a:p>
            <a:pPr marL="0" indent="0">
              <a:buNone/>
            </a:pPr>
            <a:r>
              <a:rPr lang="en-US" sz="2400" dirty="0" err="1" smtClean="0">
                <a:latin typeface="Adobe Caslon Pro"/>
                <a:cs typeface="Adobe Caslon Pro"/>
              </a:rPr>
              <a:t>Godsell</a:t>
            </a:r>
            <a:r>
              <a:rPr lang="en-US" sz="2400" dirty="0" smtClean="0">
                <a:latin typeface="Adobe Caslon Pro"/>
                <a:cs typeface="Adobe Caslon Pro"/>
              </a:rPr>
              <a:t>, </a:t>
            </a:r>
            <a:r>
              <a:rPr lang="en-US" sz="2400" dirty="0" err="1" smtClean="0">
                <a:latin typeface="Adobe Caslon Pro"/>
                <a:cs typeface="Adobe Caslon Pro"/>
              </a:rPr>
              <a:t>Tropp</a:t>
            </a:r>
            <a:r>
              <a:rPr lang="en-US" sz="2400" dirty="0" smtClean="0">
                <a:latin typeface="Adobe Caslon Pro"/>
                <a:cs typeface="Adobe Caslon Pro"/>
              </a:rPr>
              <a:t>, Goff, and </a:t>
            </a:r>
            <a:r>
              <a:rPr lang="en-US" sz="2400" dirty="0">
                <a:latin typeface="Adobe Caslon Pro"/>
                <a:cs typeface="Adobe Caslon Pro"/>
              </a:rPr>
              <a:t>P</a:t>
            </a:r>
            <a:r>
              <a:rPr lang="en-US" sz="2400" dirty="0" smtClean="0">
                <a:latin typeface="Adobe Caslon Pro"/>
                <a:cs typeface="Adobe Caslon Pro"/>
              </a:rPr>
              <a:t>owell, </a:t>
            </a:r>
            <a:r>
              <a:rPr lang="en-US" sz="2400" i="1" dirty="0" smtClean="0">
                <a:latin typeface="Adobe Caslon Pro"/>
                <a:cs typeface="Adobe Caslon Pro"/>
              </a:rPr>
              <a:t>The Science of Equality, Volume 1: Addressing Implicit Bias, Racial Anxiety, and Stereotype Threat in Education and Health Care. </a:t>
            </a:r>
            <a:r>
              <a:rPr lang="en-US" sz="2400" dirty="0" smtClean="0">
                <a:latin typeface="Adobe Caslon Pro"/>
                <a:cs typeface="Adobe Caslon Pro"/>
              </a:rPr>
              <a:t>Perception Institute, 2014, p. 46.</a:t>
            </a:r>
            <a:endParaRPr lang="en-US" sz="2400" dirty="0">
              <a:latin typeface="Adobe Caslon Pro"/>
              <a:cs typeface="Adobe Caslon Pro"/>
            </a:endParaRPr>
          </a:p>
        </p:txBody>
      </p:sp>
    </p:spTree>
    <p:extLst>
      <p:ext uri="{BB962C8B-B14F-4D97-AF65-F5344CB8AC3E}">
        <p14:creationId xmlns:p14="http://schemas.microsoft.com/office/powerpoint/2010/main" val="21049995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TotalTime>
  <Words>786</Words>
  <Application>Microsoft Macintosh PowerPoint</Application>
  <PresentationFormat>On-screen Show (4:3)</PresentationFormat>
  <Paragraphs>75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Implicit Bias Discussion</vt:lpstr>
      <vt:lpstr>What factors may influence our evaluation of applicants?</vt:lpstr>
      <vt:lpstr>PowerPoint Presentation</vt:lpstr>
      <vt:lpstr>Why do we have implicit or unconscious biases?</vt:lpstr>
      <vt:lpstr>How has the existence of implicit bias been established and measured?</vt:lpstr>
      <vt:lpstr>Examples</vt:lpstr>
      <vt:lpstr>Interested in trying an IAT? https://implicit.harvard.edu/implicit/</vt:lpstr>
      <vt:lpstr>How can implicit biases affect searches?</vt:lpstr>
      <vt:lpstr>What works to reduce implicit bias?</vt:lpstr>
      <vt:lpstr>Mindfulness</vt:lpstr>
      <vt:lpstr>Using Clear Criteria for Evaluation</vt:lpstr>
      <vt:lpstr>TIME</vt:lpstr>
    </vt:vector>
  </TitlesOfParts>
  <Company>Lafayette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factors may influence our evaluation of applicants?</dc:title>
  <dc:creator>Robin Rinehart</dc:creator>
  <cp:lastModifiedBy>Robin Rinehart</cp:lastModifiedBy>
  <cp:revision>3</cp:revision>
  <dcterms:created xsi:type="dcterms:W3CDTF">2015-10-07T15:22:23Z</dcterms:created>
  <dcterms:modified xsi:type="dcterms:W3CDTF">2015-10-07T15:45:39Z</dcterms:modified>
</cp:coreProperties>
</file>